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5"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0" userDrawn="1">
          <p15:clr>
            <a:srgbClr val="A4A3A4"/>
          </p15:clr>
        </p15:guide>
        <p15:guide id="2" pos="1280" userDrawn="1">
          <p15:clr>
            <a:srgbClr val="A4A3A4"/>
          </p15:clr>
        </p15:guide>
        <p15:guide id="3" pos="13799" userDrawn="1">
          <p15:clr>
            <a:srgbClr val="A4A3A4"/>
          </p15:clr>
        </p15:guide>
        <p15:guide id="4" pos="18403" userDrawn="1">
          <p15:clr>
            <a:srgbClr val="A4A3A4"/>
          </p15:clr>
        </p15:guide>
        <p15:guide id="5" orient="horz" pos="2309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53"/>
    <a:srgbClr val="E1C19E"/>
    <a:srgbClr val="CCE4DD"/>
    <a:srgbClr val="F2F2F2"/>
    <a:srgbClr val="C1E5F5"/>
    <a:srgbClr val="D9F2D0"/>
    <a:srgbClr val="007752"/>
    <a:srgbClr val="FBC7FB"/>
    <a:srgbClr val="0098A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9186" y="-22566"/>
      </p:cViewPr>
      <p:guideLst>
        <p:guide orient="horz" pos="16180"/>
        <p:guide pos="1280"/>
        <p:guide pos="13799"/>
        <p:guide pos="18403"/>
        <p:guide orient="horz" pos="23098"/>
      </p:guideLst>
    </p:cSldViewPr>
  </p:slideViewPr>
  <p:notesTextViewPr>
    <p:cViewPr>
      <p:scale>
        <a:sx n="1" d="1"/>
        <a:sy n="1" d="1"/>
      </p:scale>
      <p:origin x="0" y="0"/>
    </p:cViewPr>
  </p:notesTextViewPr>
  <p:notesViewPr>
    <p:cSldViewPr snapToGrid="0" showGuide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B13146-D1F8-474D-8CAC-D21CB687EF09}" type="datetimeFigureOut">
              <a:rPr lang="pl-PL" smtClean="0"/>
              <a:t>7.04.2026</a:t>
            </a:fld>
            <a:endParaRPr lang="pl-PL"/>
          </a:p>
        </p:txBody>
      </p:sp>
      <p:sp>
        <p:nvSpPr>
          <p:cNvPr id="4" name="Symbol zastępczy obrazu slajdu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B864DE-B3CB-4B46-9BFB-BA5F4A176CDF}" type="slidenum">
              <a:rPr lang="pl-PL" smtClean="0"/>
              <a:t>‹Nr.›</a:t>
            </a:fld>
            <a:endParaRPr lang="pl-PL"/>
          </a:p>
        </p:txBody>
      </p:sp>
    </p:spTree>
    <p:extLst>
      <p:ext uri="{BB962C8B-B14F-4D97-AF65-F5344CB8AC3E}">
        <p14:creationId xmlns:p14="http://schemas.microsoft.com/office/powerpoint/2010/main" val="45303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lajd tytułowy">
    <p:spTree>
      <p:nvGrpSpPr>
        <p:cNvPr id="1" name=""/>
        <p:cNvGrpSpPr/>
        <p:nvPr/>
      </p:nvGrpSpPr>
      <p:grpSpPr>
        <a:xfrm>
          <a:off x="0" y="0"/>
          <a:ext cx="0" cy="0"/>
          <a:chOff x="0" y="0"/>
          <a:chExt cx="0" cy="0"/>
        </a:xfrm>
      </p:grpSpPr>
      <p:pic>
        <p:nvPicPr>
          <p:cNvPr id="6" name="Grafika 5">
            <a:extLst>
              <a:ext uri="{FF2B5EF4-FFF2-40B4-BE49-F238E27FC236}">
                <a16:creationId xmlns:a16="http://schemas.microsoft.com/office/drawing/2014/main" id="{EC23C347-7D39-0109-DBE8-6128A3D9C2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599625" y="808038"/>
            <a:ext cx="8604858" cy="1313373"/>
          </a:xfrm>
          <a:prstGeom prst="rect">
            <a:avLst/>
          </a:prstGeom>
        </p:spPr>
      </p:pic>
      <p:pic>
        <p:nvPicPr>
          <p:cNvPr id="5" name="Grafika 4">
            <a:extLst>
              <a:ext uri="{FF2B5EF4-FFF2-40B4-BE49-F238E27FC236}">
                <a16:creationId xmlns:a16="http://schemas.microsoft.com/office/drawing/2014/main" id="{7FDFD3BC-05E5-71EF-E9D0-4926877C87D8}"/>
              </a:ext>
            </a:extLst>
          </p:cNvPr>
          <p:cNvPicPr>
            <a:picLocks noChangeAspect="1"/>
          </p:cNvPicPr>
          <p:nvPr userDrawn="1"/>
        </p:nvPicPr>
        <p:blipFill>
          <a:blip>
            <a:extLst>
              <a:ext uri="{96DAC541-7B7A-43D3-8B79-37D633B846F1}">
                <asvg:svgBlip xmlns:asvg="http://schemas.microsoft.com/office/drawing/2016/SVG/main" r:embed="rId3"/>
              </a:ext>
            </a:extLst>
          </a:blip>
          <a:srcRect t="43994"/>
          <a:stretch>
            <a:fillRect/>
          </a:stretch>
        </p:blipFill>
        <p:spPr>
          <a:xfrm rot="5400000">
            <a:off x="16029229" y="19928986"/>
            <a:ext cx="17202861" cy="11641907"/>
          </a:xfrm>
          <a:prstGeom prst="rect">
            <a:avLst/>
          </a:prstGeom>
        </p:spPr>
      </p:pic>
      <p:grpSp>
        <p:nvGrpSpPr>
          <p:cNvPr id="2" name="Gruppieren 1">
            <a:extLst>
              <a:ext uri="{FF2B5EF4-FFF2-40B4-BE49-F238E27FC236}">
                <a16:creationId xmlns:a16="http://schemas.microsoft.com/office/drawing/2014/main" id="{26EC0DD9-7F85-2BC2-E63F-99541F664CEE}"/>
              </a:ext>
            </a:extLst>
          </p:cNvPr>
          <p:cNvGrpSpPr/>
          <p:nvPr userDrawn="1"/>
        </p:nvGrpSpPr>
        <p:grpSpPr>
          <a:xfrm>
            <a:off x="15868174" y="16874866"/>
            <a:ext cx="13320000" cy="3061982"/>
            <a:chOff x="15868174" y="16874866"/>
            <a:chExt cx="13320000" cy="3061982"/>
          </a:xfrm>
        </p:grpSpPr>
        <p:sp>
          <p:nvSpPr>
            <p:cNvPr id="3" name="Freihandform: Form 2">
              <a:extLst>
                <a:ext uri="{FF2B5EF4-FFF2-40B4-BE49-F238E27FC236}">
                  <a16:creationId xmlns:a16="http://schemas.microsoft.com/office/drawing/2014/main" id="{9267BE41-271F-68C9-A962-A21153C3C6B7}"/>
                </a:ext>
              </a:extLst>
            </p:cNvPr>
            <p:cNvSpPr/>
            <p:nvPr/>
          </p:nvSpPr>
          <p:spPr>
            <a:xfrm>
              <a:off x="15868174" y="16874866"/>
              <a:ext cx="13320000" cy="972000"/>
            </a:xfrm>
            <a:custGeom>
              <a:avLst/>
              <a:gdLst>
                <a:gd name="csX0" fmla="*/ 750788 w 13377600"/>
                <a:gd name="csY0" fmla="*/ 0 h 904420"/>
                <a:gd name="csX1" fmla="*/ 12626812 w 13377600"/>
                <a:gd name="csY1" fmla="*/ 0 h 904420"/>
                <a:gd name="csX2" fmla="*/ 13377600 w 13377600"/>
                <a:gd name="csY2" fmla="*/ 750788 h 904420"/>
                <a:gd name="csX3" fmla="*/ 13377600 w 13377600"/>
                <a:gd name="csY3" fmla="*/ 904420 h 904420"/>
                <a:gd name="csX4" fmla="*/ 0 w 13377600"/>
                <a:gd name="csY4" fmla="*/ 904420 h 904420"/>
                <a:gd name="csX5" fmla="*/ 0 w 13377600"/>
                <a:gd name="csY5" fmla="*/ 750788 h 904420"/>
                <a:gd name="csX6" fmla="*/ 750788 w 13377600"/>
                <a:gd name="csY6" fmla="*/ 0 h 9044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77600" h="904420">
                  <a:moveTo>
                    <a:pt x="750788" y="0"/>
                  </a:moveTo>
                  <a:lnTo>
                    <a:pt x="12626812" y="0"/>
                  </a:lnTo>
                  <a:cubicBezTo>
                    <a:pt x="13041461" y="0"/>
                    <a:pt x="13377600" y="336140"/>
                    <a:pt x="13377600" y="750788"/>
                  </a:cubicBezTo>
                  <a:lnTo>
                    <a:pt x="13377600" y="904420"/>
                  </a:lnTo>
                  <a:lnTo>
                    <a:pt x="0" y="904420"/>
                  </a:lnTo>
                  <a:lnTo>
                    <a:pt x="0" y="750788"/>
                  </a:lnTo>
                  <a:cubicBezTo>
                    <a:pt x="0" y="336140"/>
                    <a:pt x="336139" y="0"/>
                    <a:pt x="750788" y="0"/>
                  </a:cubicBezTo>
                  <a:close/>
                </a:path>
              </a:pathLst>
            </a:custGeom>
            <a:solidFill>
              <a:srgbClr val="007752"/>
            </a:solidFill>
            <a:ln w="1016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AT" dirty="0"/>
            </a:p>
          </p:txBody>
        </p:sp>
        <p:sp>
          <p:nvSpPr>
            <p:cNvPr id="7" name="Rechteck 19">
              <a:extLst>
                <a:ext uri="{FF2B5EF4-FFF2-40B4-BE49-F238E27FC236}">
                  <a16:creationId xmlns:a16="http://schemas.microsoft.com/office/drawing/2014/main" id="{5F6CBA6C-4751-BE80-7494-EE35DCBA7E84}"/>
                </a:ext>
              </a:extLst>
            </p:cNvPr>
            <p:cNvSpPr/>
            <p:nvPr/>
          </p:nvSpPr>
          <p:spPr>
            <a:xfrm>
              <a:off x="16323093" y="16940180"/>
              <a:ext cx="11672447"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chemeClr val="bg1"/>
                  </a:solidFill>
                  <a:latin typeface="Barlow ExtraBold" panose="00000900000000000000" pitchFamily="2" charset="0"/>
                </a:rPr>
                <a:t>TECHNOLOGIES/TOOLS INVOLVED</a:t>
              </a:r>
            </a:p>
          </p:txBody>
        </p:sp>
        <p:sp>
          <p:nvSpPr>
            <p:cNvPr id="8" name="Rechteck: abgerundete Ecken 7">
              <a:extLst>
                <a:ext uri="{FF2B5EF4-FFF2-40B4-BE49-F238E27FC236}">
                  <a16:creationId xmlns:a16="http://schemas.microsoft.com/office/drawing/2014/main" id="{CF715D77-5284-F166-2C2C-EE5FFEEA1CF3}"/>
                </a:ext>
              </a:extLst>
            </p:cNvPr>
            <p:cNvSpPr/>
            <p:nvPr/>
          </p:nvSpPr>
          <p:spPr>
            <a:xfrm>
              <a:off x="15868174" y="16874866"/>
              <a:ext cx="13320000" cy="3061982"/>
            </a:xfrm>
            <a:prstGeom prst="roundRect">
              <a:avLst>
                <a:gd name="adj" fmla="val 25691"/>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9" name="Rechteck 19">
            <a:extLst>
              <a:ext uri="{FF2B5EF4-FFF2-40B4-BE49-F238E27FC236}">
                <a16:creationId xmlns:a16="http://schemas.microsoft.com/office/drawing/2014/main" id="{E43FA38D-FFE1-A33B-68C9-81DF8FA1BFCE}"/>
              </a:ext>
            </a:extLst>
          </p:cNvPr>
          <p:cNvSpPr/>
          <p:nvPr userDrawn="1"/>
        </p:nvSpPr>
        <p:spPr>
          <a:xfrm>
            <a:off x="16293034" y="12026580"/>
            <a:ext cx="11672447"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rgbClr val="007753"/>
                </a:solidFill>
                <a:latin typeface="Barlow ExtraBold" panose="00000900000000000000" pitchFamily="2" charset="0"/>
              </a:rPr>
              <a:t>OBJECTIVES</a:t>
            </a:r>
          </a:p>
        </p:txBody>
      </p:sp>
      <p:sp>
        <p:nvSpPr>
          <p:cNvPr id="10" name="Rechteck: abgerundete Ecken 9">
            <a:extLst>
              <a:ext uri="{FF2B5EF4-FFF2-40B4-BE49-F238E27FC236}">
                <a16:creationId xmlns:a16="http://schemas.microsoft.com/office/drawing/2014/main" id="{404C93FF-0647-A9CB-BBC0-4CBFD62AC408}"/>
              </a:ext>
            </a:extLst>
          </p:cNvPr>
          <p:cNvSpPr/>
          <p:nvPr userDrawn="1"/>
        </p:nvSpPr>
        <p:spPr>
          <a:xfrm>
            <a:off x="1440000" y="11685257"/>
            <a:ext cx="13320000" cy="4504637"/>
          </a:xfrm>
          <a:prstGeom prst="roundRect">
            <a:avLst/>
          </a:prstGeom>
          <a:solidFill>
            <a:srgbClr val="007752"/>
          </a:solidFill>
          <a:ln w="10160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de-DE" sz="4800" b="1" dirty="0">
              <a:solidFill>
                <a:schemeClr val="bg1"/>
              </a:solidFill>
              <a:latin typeface="Barlow" panose="00000500000000000000" pitchFamily="2" charset="-18"/>
            </a:endParaRPr>
          </a:p>
        </p:txBody>
      </p:sp>
      <p:sp>
        <p:nvSpPr>
          <p:cNvPr id="11" name="Rechteck: abgerundete Ecken 10">
            <a:extLst>
              <a:ext uri="{FF2B5EF4-FFF2-40B4-BE49-F238E27FC236}">
                <a16:creationId xmlns:a16="http://schemas.microsoft.com/office/drawing/2014/main" id="{6D67D726-0778-55E0-53FB-84BA262DD734}"/>
              </a:ext>
            </a:extLst>
          </p:cNvPr>
          <p:cNvSpPr/>
          <p:nvPr userDrawn="1"/>
        </p:nvSpPr>
        <p:spPr>
          <a:xfrm>
            <a:off x="2045368" y="19937052"/>
            <a:ext cx="12125987" cy="1764000"/>
          </a:xfrm>
          <a:prstGeom prst="roundRect">
            <a:avLst/>
          </a:prstGeom>
          <a:solidFill>
            <a:srgbClr val="00775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a:endParaRPr lang="de-AT" sz="3800" dirty="0"/>
          </a:p>
        </p:txBody>
      </p:sp>
      <p:sp>
        <p:nvSpPr>
          <p:cNvPr id="12" name="Rechteck: abgerundete Ecken 11">
            <a:extLst>
              <a:ext uri="{FF2B5EF4-FFF2-40B4-BE49-F238E27FC236}">
                <a16:creationId xmlns:a16="http://schemas.microsoft.com/office/drawing/2014/main" id="{7796D2F9-1B90-5EC7-300C-87762D1F23FB}"/>
              </a:ext>
            </a:extLst>
          </p:cNvPr>
          <p:cNvSpPr/>
          <p:nvPr userDrawn="1"/>
        </p:nvSpPr>
        <p:spPr>
          <a:xfrm>
            <a:off x="2045369" y="18057203"/>
            <a:ext cx="12125987" cy="1764000"/>
          </a:xfrm>
          <a:prstGeom prst="round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lvl="0"/>
            <a:endParaRPr lang="de-AT" sz="3800" dirty="0">
              <a:solidFill>
                <a:schemeClr val="tx1"/>
              </a:solidFill>
              <a:latin typeface="Barlow" panose="00000500000000000000" pitchFamily="2" charset="-18"/>
            </a:endParaRPr>
          </a:p>
        </p:txBody>
      </p:sp>
      <p:sp>
        <p:nvSpPr>
          <p:cNvPr id="13" name="Rechteck: abgerundete Ecken 12">
            <a:extLst>
              <a:ext uri="{FF2B5EF4-FFF2-40B4-BE49-F238E27FC236}">
                <a16:creationId xmlns:a16="http://schemas.microsoft.com/office/drawing/2014/main" id="{81953E8B-8872-2877-C633-A29150C6EE7E}"/>
              </a:ext>
            </a:extLst>
          </p:cNvPr>
          <p:cNvSpPr/>
          <p:nvPr userDrawn="1"/>
        </p:nvSpPr>
        <p:spPr>
          <a:xfrm>
            <a:off x="2045368" y="21816901"/>
            <a:ext cx="12125987" cy="1764000"/>
          </a:xfrm>
          <a:prstGeom prst="roundRect">
            <a:avLst/>
          </a:prstGeom>
          <a:solidFill>
            <a:srgbClr val="E1C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a:endParaRPr lang="de-AT" sz="3800" dirty="0">
              <a:solidFill>
                <a:schemeClr val="tx1"/>
              </a:solidFill>
              <a:latin typeface="Barlow" panose="00000500000000000000" pitchFamily="2" charset="-18"/>
            </a:endParaRPr>
          </a:p>
        </p:txBody>
      </p:sp>
      <p:grpSp>
        <p:nvGrpSpPr>
          <p:cNvPr id="14" name="Gruppieren 13">
            <a:extLst>
              <a:ext uri="{FF2B5EF4-FFF2-40B4-BE49-F238E27FC236}">
                <a16:creationId xmlns:a16="http://schemas.microsoft.com/office/drawing/2014/main" id="{77D8966A-AC2C-3161-42F2-4C00F20C43AC}"/>
              </a:ext>
            </a:extLst>
          </p:cNvPr>
          <p:cNvGrpSpPr/>
          <p:nvPr userDrawn="1"/>
        </p:nvGrpSpPr>
        <p:grpSpPr>
          <a:xfrm>
            <a:off x="1488914" y="24418028"/>
            <a:ext cx="13321010" cy="4504637"/>
            <a:chOff x="15897185" y="11651608"/>
            <a:chExt cx="13321010" cy="4504637"/>
          </a:xfrm>
        </p:grpSpPr>
        <p:sp>
          <p:nvSpPr>
            <p:cNvPr id="15" name="Freihandform: Form 14">
              <a:extLst>
                <a:ext uri="{FF2B5EF4-FFF2-40B4-BE49-F238E27FC236}">
                  <a16:creationId xmlns:a16="http://schemas.microsoft.com/office/drawing/2014/main" id="{C2134E6D-9435-AA69-C803-90FCE920C7C2}"/>
                </a:ext>
              </a:extLst>
            </p:cNvPr>
            <p:cNvSpPr/>
            <p:nvPr/>
          </p:nvSpPr>
          <p:spPr>
            <a:xfrm>
              <a:off x="15898195" y="11651608"/>
              <a:ext cx="13320000" cy="972000"/>
            </a:xfrm>
            <a:custGeom>
              <a:avLst/>
              <a:gdLst>
                <a:gd name="csX0" fmla="*/ 750788 w 13377600"/>
                <a:gd name="csY0" fmla="*/ 0 h 904420"/>
                <a:gd name="csX1" fmla="*/ 12626812 w 13377600"/>
                <a:gd name="csY1" fmla="*/ 0 h 904420"/>
                <a:gd name="csX2" fmla="*/ 13377600 w 13377600"/>
                <a:gd name="csY2" fmla="*/ 750788 h 904420"/>
                <a:gd name="csX3" fmla="*/ 13377600 w 13377600"/>
                <a:gd name="csY3" fmla="*/ 904420 h 904420"/>
                <a:gd name="csX4" fmla="*/ 0 w 13377600"/>
                <a:gd name="csY4" fmla="*/ 904420 h 904420"/>
                <a:gd name="csX5" fmla="*/ 0 w 13377600"/>
                <a:gd name="csY5" fmla="*/ 750788 h 904420"/>
                <a:gd name="csX6" fmla="*/ 750788 w 13377600"/>
                <a:gd name="csY6" fmla="*/ 0 h 9044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77600" h="904420">
                  <a:moveTo>
                    <a:pt x="750788" y="0"/>
                  </a:moveTo>
                  <a:lnTo>
                    <a:pt x="12626812" y="0"/>
                  </a:lnTo>
                  <a:cubicBezTo>
                    <a:pt x="13041461" y="0"/>
                    <a:pt x="13377600" y="336140"/>
                    <a:pt x="13377600" y="750788"/>
                  </a:cubicBezTo>
                  <a:lnTo>
                    <a:pt x="13377600" y="904420"/>
                  </a:lnTo>
                  <a:lnTo>
                    <a:pt x="0" y="904420"/>
                  </a:lnTo>
                  <a:lnTo>
                    <a:pt x="0" y="750788"/>
                  </a:lnTo>
                  <a:cubicBezTo>
                    <a:pt x="0" y="336140"/>
                    <a:pt x="336139" y="0"/>
                    <a:pt x="750788" y="0"/>
                  </a:cubicBezTo>
                  <a:close/>
                </a:path>
              </a:pathLst>
            </a:custGeom>
            <a:solidFill>
              <a:srgbClr val="007752"/>
            </a:solidFill>
            <a:ln w="1016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AT" dirty="0"/>
            </a:p>
          </p:txBody>
        </p:sp>
        <p:sp>
          <p:nvSpPr>
            <p:cNvPr id="17" name="Rechteck 19">
              <a:extLst>
                <a:ext uri="{FF2B5EF4-FFF2-40B4-BE49-F238E27FC236}">
                  <a16:creationId xmlns:a16="http://schemas.microsoft.com/office/drawing/2014/main" id="{7F72E96A-C13F-C4CA-3620-022E18E25937}"/>
                </a:ext>
              </a:extLst>
            </p:cNvPr>
            <p:cNvSpPr/>
            <p:nvPr/>
          </p:nvSpPr>
          <p:spPr>
            <a:xfrm>
              <a:off x="16329927" y="11718395"/>
              <a:ext cx="7673184"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chemeClr val="bg1"/>
                  </a:solidFill>
                  <a:latin typeface="Barlow ExtraBold" panose="00000900000000000000" pitchFamily="2" charset="0"/>
                </a:rPr>
                <a:t>ORGANIZATIONS INVOLVED</a:t>
              </a:r>
            </a:p>
          </p:txBody>
        </p:sp>
        <p:sp>
          <p:nvSpPr>
            <p:cNvPr id="18" name="Rechteck: abgerundete Ecken 17">
              <a:extLst>
                <a:ext uri="{FF2B5EF4-FFF2-40B4-BE49-F238E27FC236}">
                  <a16:creationId xmlns:a16="http://schemas.microsoft.com/office/drawing/2014/main" id="{15D37A13-4617-D876-09B6-69F8AE901663}"/>
                </a:ext>
              </a:extLst>
            </p:cNvPr>
            <p:cNvSpPr/>
            <p:nvPr/>
          </p:nvSpPr>
          <p:spPr>
            <a:xfrm>
              <a:off x="15897185" y="11651608"/>
              <a:ext cx="13320000" cy="4504637"/>
            </a:xfrm>
            <a:prstGeom prst="roundRect">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spTree>
    <p:extLst>
      <p:ext uri="{BB962C8B-B14F-4D97-AF65-F5344CB8AC3E}">
        <p14:creationId xmlns:p14="http://schemas.microsoft.com/office/powerpoint/2010/main" val="1371657709"/>
      </p:ext>
    </p:extLst>
  </p:cSld>
  <p:clrMapOvr>
    <a:masterClrMapping/>
  </p:clrMapOvr>
  <p:extLst>
    <p:ext uri="{DCECCB84-F9BA-43D5-87BE-67443E8EF086}">
      <p15:sldGuideLst xmlns:p15="http://schemas.microsoft.com/office/powerpoint/2012/main">
        <p15:guide id="1" pos="9898" userDrawn="1">
          <p15:clr>
            <a:srgbClr val="FBAE40"/>
          </p15:clr>
        </p15:guide>
        <p15:guide id="2" pos="919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pl-PL"/>
              <a:t>Kliknij, aby edytować styl</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393649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09284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pl-PL"/>
              <a:t>Kliknij, aby edytować styl</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tint val="82000"/>
                  </a:schemeClr>
                </a:solidFill>
              </a:defRPr>
            </a:lvl1pPr>
            <a:lvl2pPr marL="1513743" indent="0">
              <a:buNone/>
              <a:defRPr sz="6622">
                <a:solidFill>
                  <a:schemeClr val="tx1">
                    <a:tint val="82000"/>
                  </a:schemeClr>
                </a:solidFill>
              </a:defRPr>
            </a:lvl2pPr>
            <a:lvl3pPr marL="3027487" indent="0">
              <a:buNone/>
              <a:defRPr sz="5960">
                <a:solidFill>
                  <a:schemeClr val="tx1">
                    <a:tint val="82000"/>
                  </a:schemeClr>
                </a:solidFill>
              </a:defRPr>
            </a:lvl3pPr>
            <a:lvl4pPr marL="4541230" indent="0">
              <a:buNone/>
              <a:defRPr sz="5297">
                <a:solidFill>
                  <a:schemeClr val="tx1">
                    <a:tint val="82000"/>
                  </a:schemeClr>
                </a:solidFill>
              </a:defRPr>
            </a:lvl4pPr>
            <a:lvl5pPr marL="6054974" indent="0">
              <a:buNone/>
              <a:defRPr sz="5297">
                <a:solidFill>
                  <a:schemeClr val="tx1">
                    <a:tint val="82000"/>
                  </a:schemeClr>
                </a:solidFill>
              </a:defRPr>
            </a:lvl5pPr>
            <a:lvl6pPr marL="7568717" indent="0">
              <a:buNone/>
              <a:defRPr sz="5297">
                <a:solidFill>
                  <a:schemeClr val="tx1">
                    <a:tint val="82000"/>
                  </a:schemeClr>
                </a:solidFill>
              </a:defRPr>
            </a:lvl6pPr>
            <a:lvl7pPr marL="9082461" indent="0">
              <a:buNone/>
              <a:defRPr sz="5297">
                <a:solidFill>
                  <a:schemeClr val="tx1">
                    <a:tint val="82000"/>
                  </a:schemeClr>
                </a:solidFill>
              </a:defRPr>
            </a:lvl7pPr>
            <a:lvl8pPr marL="10596204" indent="0">
              <a:buNone/>
              <a:defRPr sz="5297">
                <a:solidFill>
                  <a:schemeClr val="tx1">
                    <a:tint val="82000"/>
                  </a:schemeClr>
                </a:solidFill>
              </a:defRPr>
            </a:lvl8pPr>
            <a:lvl9pPr marL="12109948" indent="0">
              <a:buNone/>
              <a:defRPr sz="5297">
                <a:solidFill>
                  <a:schemeClr val="tx1">
                    <a:tint val="82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936959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36A17612-DDC4-41DA-BDA5-EDC9BCEF2F74}" type="datetimeFigureOut">
              <a:rPr lang="pl-PL" smtClean="0"/>
              <a:t>7.04.2026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73924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pl-PL"/>
              <a:t>Kliknij, aby edytować styl</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pl-PL"/>
              <a:t>Kliknij, aby edytować style wzorca tekstu</a:t>
            </a:r>
          </a:p>
        </p:txBody>
      </p:sp>
      <p:sp>
        <p:nvSpPr>
          <p:cNvPr id="4" name="Content Placeholder 3"/>
          <p:cNvSpPr>
            <a:spLocks noGrp="1"/>
          </p:cNvSpPr>
          <p:nvPr>
            <p:ph sz="half" idx="2"/>
          </p:nvPr>
        </p:nvSpPr>
        <p:spPr>
          <a:xfrm>
            <a:off x="2085368" y="15635264"/>
            <a:ext cx="12807832" cy="2299711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pl-PL"/>
              <a:t>Kliknij, aby edytować style wzorca tekstu</a:t>
            </a:r>
          </a:p>
        </p:txBody>
      </p:sp>
      <p:sp>
        <p:nvSpPr>
          <p:cNvPr id="6" name="Content Placeholder 5"/>
          <p:cNvSpPr>
            <a:spLocks noGrp="1"/>
          </p:cNvSpPr>
          <p:nvPr>
            <p:ph sz="quarter" idx="4"/>
          </p:nvPr>
        </p:nvSpPr>
        <p:spPr>
          <a:xfrm>
            <a:off x="15326828" y="15635264"/>
            <a:ext cx="12870909" cy="2299711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36A17612-DDC4-41DA-BDA5-EDC9BCEF2F74}" type="datetimeFigureOut">
              <a:rPr lang="pl-PL" smtClean="0"/>
              <a:t>7.04.2026</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64142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36A17612-DDC4-41DA-BDA5-EDC9BCEF2F74}" type="datetimeFigureOut">
              <a:rPr lang="pl-PL" smtClean="0"/>
              <a:t>7.04.2026</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894215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17612-DDC4-41DA-BDA5-EDC9BCEF2F74}" type="datetimeFigureOut">
              <a:rPr lang="pl-PL" smtClean="0"/>
              <a:t>7.04.2026</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715258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pl-PL"/>
              <a:t>Kliknij, aby edytować styl</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36A17612-DDC4-41DA-BDA5-EDC9BCEF2F74}" type="datetimeFigureOut">
              <a:rPr lang="pl-PL" smtClean="0"/>
              <a:t>7.04.2026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713201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pl-PL"/>
              <a:t>Kliknij, aby edytować styl</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pl-PL"/>
              <a:t>Kliknij ikonę, aby dodać obraz</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36A17612-DDC4-41DA-BDA5-EDC9BCEF2F74}" type="datetimeFigureOut">
              <a:rPr lang="pl-PL" smtClean="0"/>
              <a:t>7.04.2026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840526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154667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3590613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82000"/>
                  </a:schemeClr>
                </a:solidFill>
              </a:defRPr>
            </a:lvl1pPr>
          </a:lstStyle>
          <a:p>
            <a:fld id="{36A17612-DDC4-41DA-BDA5-EDC9BCEF2F74}" type="datetimeFigureOut">
              <a:rPr lang="pl-PL" smtClean="0"/>
              <a:t>7.04.2026</a:t>
            </a:fld>
            <a:endParaRPr lang="pl-PL"/>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82000"/>
                  </a:schemeClr>
                </a:solidFill>
              </a:defRPr>
            </a:lvl1pPr>
          </a:lstStyle>
          <a:p>
            <a:endParaRPr lang="pl-PL"/>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82000"/>
                  </a:schemeClr>
                </a:solidFill>
              </a:defRPr>
            </a:lvl1pPr>
          </a:lstStyle>
          <a:p>
            <a:fld id="{7CEF03E0-C063-49E5-A41B-BBDF8FCE0093}" type="slidenum">
              <a:rPr lang="pl-PL" smtClean="0"/>
              <a:t>‹Nr.›</a:t>
            </a:fld>
            <a:endParaRPr lang="pl-PL"/>
          </a:p>
        </p:txBody>
      </p:sp>
    </p:spTree>
    <p:extLst>
      <p:ext uri="{BB962C8B-B14F-4D97-AF65-F5344CB8AC3E}">
        <p14:creationId xmlns:p14="http://schemas.microsoft.com/office/powerpoint/2010/main" val="3145179730"/>
      </p:ext>
    </p:extLst>
  </p:cSld>
  <p:clrMap bg1="lt1" tx1="dk1" bg2="lt2" tx2="dk2" accent1="accent1" accent2="accent2" accent3="accent3" accent4="accent4" accent5="accent5" accent6="accent6" hlink="hlink" folHlink="folHlink"/>
  <p:sldLayoutIdLst>
    <p:sldLayoutId id="2147483673"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9" userDrawn="1">
          <p15:clr>
            <a:srgbClr val="F26B43"/>
          </p15:clr>
        </p15:guide>
        <p15:guide id="2" pos="18154" userDrawn="1">
          <p15:clr>
            <a:srgbClr val="F26B43"/>
          </p15:clr>
        </p15:guide>
        <p15:guide id="4" pos="917" userDrawn="1">
          <p15:clr>
            <a:srgbClr val="F26B43"/>
          </p15:clr>
        </p15:guide>
        <p15:guide id="5" orient="horz" pos="26454" userDrawn="1">
          <p15:clr>
            <a:srgbClr val="F26B43"/>
          </p15:clr>
        </p15:guide>
        <p15:guide id="6" orient="horz" pos="13481" userDrawn="1">
          <p15:clr>
            <a:srgbClr val="F26B43"/>
          </p15:clr>
        </p15:guide>
        <p15:guide id="7" pos="953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33E4-B904-D9EB-611E-CD88C3C037CF}"/>
            </a:ext>
          </a:extLst>
        </p:cNvPr>
        <p:cNvGrpSpPr/>
        <p:nvPr/>
      </p:nvGrpSpPr>
      <p:grpSpPr>
        <a:xfrm>
          <a:off x="0" y="0"/>
          <a:ext cx="0" cy="0"/>
          <a:chOff x="0" y="0"/>
          <a:chExt cx="0" cy="0"/>
        </a:xfrm>
      </p:grpSpPr>
      <p:pic>
        <p:nvPicPr>
          <p:cNvPr id="50" name="Grafik 49">
            <a:extLst>
              <a:ext uri="{FF2B5EF4-FFF2-40B4-BE49-F238E27FC236}">
                <a16:creationId xmlns:a16="http://schemas.microsoft.com/office/drawing/2014/main" id="{30630703-E16C-EB30-0F78-E5296DD3F497}"/>
              </a:ext>
            </a:extLst>
          </p:cNvPr>
          <p:cNvPicPr>
            <a:picLocks noChangeAspect="1"/>
          </p:cNvPicPr>
          <p:nvPr/>
        </p:nvPicPr>
        <p:blipFill>
          <a:blip r:embed="rId2"/>
          <a:srcRect t="30188" r="519" b="28287"/>
          <a:stretch>
            <a:fillRect/>
          </a:stretch>
        </p:blipFill>
        <p:spPr>
          <a:xfrm>
            <a:off x="15826286" y="20632557"/>
            <a:ext cx="12417774" cy="6907154"/>
          </a:xfrm>
          <a:prstGeom prst="roundRect">
            <a:avLst>
              <a:gd name="adj" fmla="val 11179"/>
            </a:avLst>
          </a:prstGeom>
        </p:spPr>
      </p:pic>
      <p:sp>
        <p:nvSpPr>
          <p:cNvPr id="63" name="Rechteck: abgerundete Ecken 62">
            <a:extLst>
              <a:ext uri="{FF2B5EF4-FFF2-40B4-BE49-F238E27FC236}">
                <a16:creationId xmlns:a16="http://schemas.microsoft.com/office/drawing/2014/main" id="{1D25671E-2530-64A5-5AD3-F88B3428A12D}"/>
              </a:ext>
            </a:extLst>
          </p:cNvPr>
          <p:cNvSpPr/>
          <p:nvPr/>
        </p:nvSpPr>
        <p:spPr>
          <a:xfrm>
            <a:off x="1770696" y="37668903"/>
            <a:ext cx="27008977" cy="1462540"/>
          </a:xfrm>
          <a:prstGeom prst="roundRect">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pole tekstowe 7">
            <a:extLst>
              <a:ext uri="{FF2B5EF4-FFF2-40B4-BE49-F238E27FC236}">
                <a16:creationId xmlns:a16="http://schemas.microsoft.com/office/drawing/2014/main" id="{EA72EA51-899D-E6AA-A5B2-19294D492B15}"/>
              </a:ext>
            </a:extLst>
          </p:cNvPr>
          <p:cNvSpPr txBox="1"/>
          <p:nvPr/>
        </p:nvSpPr>
        <p:spPr>
          <a:xfrm>
            <a:off x="1325700" y="1015244"/>
            <a:ext cx="16469090" cy="1374735"/>
          </a:xfrm>
          <a:prstGeom prst="rect">
            <a:avLst/>
          </a:prstGeom>
          <a:noFill/>
        </p:spPr>
        <p:txBody>
          <a:bodyPr wrap="square" rtlCol="0">
            <a:spAutoFit/>
          </a:bodyPr>
          <a:lstStyle/>
          <a:p>
            <a:pPr>
              <a:lnSpc>
                <a:spcPts val="10000"/>
              </a:lnSpc>
            </a:pPr>
            <a:r>
              <a:rPr lang="en-US" sz="8800" b="1" dirty="0">
                <a:latin typeface="Barlow" panose="00000500000000000000" pitchFamily="2" charset="-18"/>
                <a:ea typeface="Open Sans" pitchFamily="2" charset="0"/>
                <a:cs typeface="Open Sans" pitchFamily="2" charset="0"/>
              </a:rPr>
              <a:t>On-site Carton Shredding (AT)</a:t>
            </a:r>
          </a:p>
        </p:txBody>
      </p:sp>
      <p:sp>
        <p:nvSpPr>
          <p:cNvPr id="7" name="Prostokąt: zaokrąglone rogi 6">
            <a:extLst>
              <a:ext uri="{FF2B5EF4-FFF2-40B4-BE49-F238E27FC236}">
                <a16:creationId xmlns:a16="http://schemas.microsoft.com/office/drawing/2014/main" id="{33411DA7-3856-271A-BD6C-AB920D11AD4E}"/>
              </a:ext>
            </a:extLst>
          </p:cNvPr>
          <p:cNvSpPr/>
          <p:nvPr/>
        </p:nvSpPr>
        <p:spPr>
          <a:xfrm>
            <a:off x="1440000" y="3986007"/>
            <a:ext cx="27767147" cy="4257561"/>
          </a:xfrm>
          <a:prstGeom prst="roundRect">
            <a:avLst>
              <a:gd name="adj" fmla="val 10060"/>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Text Box 565">
            <a:extLst>
              <a:ext uri="{FF2B5EF4-FFF2-40B4-BE49-F238E27FC236}">
                <a16:creationId xmlns:a16="http://schemas.microsoft.com/office/drawing/2014/main" id="{55D3EFB5-D67B-9C1F-8EC6-7155EB5DDA64}"/>
              </a:ext>
            </a:extLst>
          </p:cNvPr>
          <p:cNvSpPr txBox="1">
            <a:spLocks noChangeArrowheads="1"/>
          </p:cNvSpPr>
          <p:nvPr/>
        </p:nvSpPr>
        <p:spPr bwMode="auto">
          <a:xfrm>
            <a:off x="6036653" y="40746465"/>
            <a:ext cx="14756440" cy="168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r">
              <a:spcBef>
                <a:spcPct val="0"/>
              </a:spcBef>
              <a:buNone/>
            </a:pPr>
            <a:r>
              <a:rPr lang="en-US" altLang="fr-FR" sz="2000" dirty="0">
                <a:solidFill>
                  <a:schemeClr val="tx1">
                    <a:lumMod val="95000"/>
                    <a:lumOff val="5000"/>
                  </a:schemeClr>
                </a:solidFill>
                <a:latin typeface="Barlow" panose="00000500000000000000" pitchFamily="2" charset="-18"/>
              </a:rPr>
              <a:t>Funded by the European Union under grant agreement No 101147942. Views and opinions expressed are however those of the author(s) only and do not necessarily reflect those of the European Union or European Climate, Infrastructure and Environment Executive Agency (CINEA). Neither the European Union nor the granting authority can be held responsible for them.</a:t>
            </a:r>
          </a:p>
        </p:txBody>
      </p:sp>
      <p:pic>
        <p:nvPicPr>
          <p:cNvPr id="4" name="Grafika 3">
            <a:extLst>
              <a:ext uri="{FF2B5EF4-FFF2-40B4-BE49-F238E27FC236}">
                <a16:creationId xmlns:a16="http://schemas.microsoft.com/office/drawing/2014/main" id="{7500570D-6DC5-6D22-9A78-E4D20F8A66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18875" y="41043885"/>
            <a:ext cx="4414484" cy="929365"/>
          </a:xfrm>
          <a:prstGeom prst="rect">
            <a:avLst/>
          </a:prstGeom>
        </p:spPr>
      </p:pic>
      <p:sp>
        <p:nvSpPr>
          <p:cNvPr id="5" name="pole tekstowe 4">
            <a:extLst>
              <a:ext uri="{FF2B5EF4-FFF2-40B4-BE49-F238E27FC236}">
                <a16:creationId xmlns:a16="http://schemas.microsoft.com/office/drawing/2014/main" id="{7CB92E8C-BFD3-AEA6-107C-9A73A0B1FE4D}"/>
              </a:ext>
            </a:extLst>
          </p:cNvPr>
          <p:cNvSpPr txBox="1"/>
          <p:nvPr/>
        </p:nvSpPr>
        <p:spPr>
          <a:xfrm>
            <a:off x="1974359" y="4495669"/>
            <a:ext cx="26269701" cy="1754326"/>
          </a:xfrm>
          <a:prstGeom prst="rect">
            <a:avLst/>
          </a:prstGeom>
          <a:noFill/>
        </p:spPr>
        <p:txBody>
          <a:bodyPr wrap="square" rtlCol="0">
            <a:spAutoFit/>
          </a:bodyPr>
          <a:lstStyle/>
          <a:p>
            <a:r>
              <a:rPr lang="en-US" sz="5400" dirty="0">
                <a:latin typeface="Barlow" panose="00000500000000000000" pitchFamily="2" charset="-18"/>
                <a:ea typeface="Open Sans" pitchFamily="2" charset="0"/>
                <a:cs typeface="Open Sans" pitchFamily="2" charset="0"/>
              </a:rPr>
              <a:t>Incoming boxes were discarded and new packages filled with new filler paper. Now incoming carton boxes are shredded and used as filler.</a:t>
            </a:r>
          </a:p>
        </p:txBody>
      </p:sp>
      <p:sp>
        <p:nvSpPr>
          <p:cNvPr id="11" name="pole tekstowe 10">
            <a:extLst>
              <a:ext uri="{FF2B5EF4-FFF2-40B4-BE49-F238E27FC236}">
                <a16:creationId xmlns:a16="http://schemas.microsoft.com/office/drawing/2014/main" id="{319A7280-6673-721C-89FE-AB228CC80768}"/>
              </a:ext>
            </a:extLst>
          </p:cNvPr>
          <p:cNvSpPr txBox="1"/>
          <p:nvPr/>
        </p:nvSpPr>
        <p:spPr>
          <a:xfrm>
            <a:off x="1974359" y="6997608"/>
            <a:ext cx="12131010" cy="769441"/>
          </a:xfrm>
          <a:prstGeom prst="rect">
            <a:avLst/>
          </a:prstGeom>
          <a:noFill/>
        </p:spPr>
        <p:txBody>
          <a:bodyPr wrap="square" rtlCol="0">
            <a:spAutoFit/>
          </a:bodyPr>
          <a:lstStyle/>
          <a:p>
            <a:r>
              <a:rPr lang="en-US" sz="4400" dirty="0">
                <a:latin typeface="Barlow" panose="00000500000000000000" pitchFamily="2" charset="-18"/>
                <a:ea typeface="Open Sans" pitchFamily="2" charset="0"/>
                <a:cs typeface="Open Sans" pitchFamily="2" charset="0"/>
              </a:rPr>
              <a:t>Pilot period: Feb 01, 2026 – Jan 31, 2027</a:t>
            </a:r>
          </a:p>
        </p:txBody>
      </p:sp>
      <p:grpSp>
        <p:nvGrpSpPr>
          <p:cNvPr id="31" name="Grupa 30">
            <a:extLst>
              <a:ext uri="{FF2B5EF4-FFF2-40B4-BE49-F238E27FC236}">
                <a16:creationId xmlns:a16="http://schemas.microsoft.com/office/drawing/2014/main" id="{D61ED82F-57F0-3709-C05A-57C97478BE16}"/>
              </a:ext>
            </a:extLst>
          </p:cNvPr>
          <p:cNvGrpSpPr/>
          <p:nvPr/>
        </p:nvGrpSpPr>
        <p:grpSpPr>
          <a:xfrm>
            <a:off x="1324799" y="9630560"/>
            <a:ext cx="26678701" cy="1846660"/>
            <a:chOff x="1218800" y="8617658"/>
            <a:chExt cx="26678701" cy="1846660"/>
          </a:xfrm>
        </p:grpSpPr>
        <p:sp>
          <p:nvSpPr>
            <p:cNvPr id="12" name="pole tekstowe 11">
              <a:extLst>
                <a:ext uri="{FF2B5EF4-FFF2-40B4-BE49-F238E27FC236}">
                  <a16:creationId xmlns:a16="http://schemas.microsoft.com/office/drawing/2014/main" id="{27872B25-0DA4-A2B9-049F-9AFED127BB7C}"/>
                </a:ext>
              </a:extLst>
            </p:cNvPr>
            <p:cNvSpPr txBox="1"/>
            <p:nvPr/>
          </p:nvSpPr>
          <p:spPr>
            <a:xfrm>
              <a:off x="1218800" y="8617658"/>
              <a:ext cx="2476735"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Collection of cartons</a:t>
              </a:r>
            </a:p>
          </p:txBody>
        </p:sp>
        <p:sp>
          <p:nvSpPr>
            <p:cNvPr id="13" name="pole tekstowe 12">
              <a:extLst>
                <a:ext uri="{FF2B5EF4-FFF2-40B4-BE49-F238E27FC236}">
                  <a16:creationId xmlns:a16="http://schemas.microsoft.com/office/drawing/2014/main" id="{5052B5CA-3457-8C29-6D98-FD2230088950}"/>
                </a:ext>
              </a:extLst>
            </p:cNvPr>
            <p:cNvSpPr txBox="1"/>
            <p:nvPr/>
          </p:nvSpPr>
          <p:spPr>
            <a:xfrm>
              <a:off x="5850756" y="8617658"/>
              <a:ext cx="3903342"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Choice and weighing</a:t>
              </a:r>
            </a:p>
          </p:txBody>
        </p:sp>
        <p:sp>
          <p:nvSpPr>
            <p:cNvPr id="14" name="pole tekstowe 13">
              <a:extLst>
                <a:ext uri="{FF2B5EF4-FFF2-40B4-BE49-F238E27FC236}">
                  <a16:creationId xmlns:a16="http://schemas.microsoft.com/office/drawing/2014/main" id="{9AEC6F2B-DA67-1827-4EAF-E7477E4F68A5}"/>
                </a:ext>
              </a:extLst>
            </p:cNvPr>
            <p:cNvSpPr txBox="1"/>
            <p:nvPr/>
          </p:nvSpPr>
          <p:spPr>
            <a:xfrm>
              <a:off x="11446223" y="8617658"/>
              <a:ext cx="3538893" cy="677108"/>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Shredding</a:t>
              </a:r>
            </a:p>
          </p:txBody>
        </p:sp>
        <p:sp>
          <p:nvSpPr>
            <p:cNvPr id="15" name="pole tekstowe 14">
              <a:extLst>
                <a:ext uri="{FF2B5EF4-FFF2-40B4-BE49-F238E27FC236}">
                  <a16:creationId xmlns:a16="http://schemas.microsoft.com/office/drawing/2014/main" id="{26593D2E-D354-6324-8970-0D54449F5208}"/>
                </a:ext>
              </a:extLst>
            </p:cNvPr>
            <p:cNvSpPr txBox="1"/>
            <p:nvPr/>
          </p:nvSpPr>
          <p:spPr>
            <a:xfrm>
              <a:off x="17473240" y="8617658"/>
              <a:ext cx="3538892"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Use recycled filler</a:t>
              </a:r>
            </a:p>
          </p:txBody>
        </p:sp>
        <p:sp>
          <p:nvSpPr>
            <p:cNvPr id="16" name="pole tekstowe 15">
              <a:extLst>
                <a:ext uri="{FF2B5EF4-FFF2-40B4-BE49-F238E27FC236}">
                  <a16:creationId xmlns:a16="http://schemas.microsoft.com/office/drawing/2014/main" id="{08886AD9-B4A7-0B6E-8C86-C51B7A83C1C6}"/>
                </a:ext>
              </a:extLst>
            </p:cNvPr>
            <p:cNvSpPr txBox="1"/>
            <p:nvPr/>
          </p:nvSpPr>
          <p:spPr>
            <a:xfrm>
              <a:off x="23211387" y="8617659"/>
              <a:ext cx="4686114" cy="1846659"/>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Evaluation (external purchases, staff occupation etc.)</a:t>
              </a:r>
            </a:p>
          </p:txBody>
        </p:sp>
      </p:grpSp>
      <p:cxnSp>
        <p:nvCxnSpPr>
          <p:cNvPr id="9" name="Łącznik prosty 8">
            <a:extLst>
              <a:ext uri="{FF2B5EF4-FFF2-40B4-BE49-F238E27FC236}">
                <a16:creationId xmlns:a16="http://schemas.microsoft.com/office/drawing/2014/main" id="{0253FD86-2D8A-AD98-4759-E171AB476507}"/>
              </a:ext>
            </a:extLst>
          </p:cNvPr>
          <p:cNvCxnSpPr>
            <a:cxnSpLocks/>
          </p:cNvCxnSpPr>
          <p:nvPr/>
        </p:nvCxnSpPr>
        <p:spPr>
          <a:xfrm>
            <a:off x="1770697" y="9272001"/>
            <a:ext cx="21830841" cy="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sp>
        <p:nvSpPr>
          <p:cNvPr id="10" name="Owal 9">
            <a:extLst>
              <a:ext uri="{FF2B5EF4-FFF2-40B4-BE49-F238E27FC236}">
                <a16:creationId xmlns:a16="http://schemas.microsoft.com/office/drawing/2014/main" id="{5F2A5762-13ED-8164-71CF-7E827157B4A6}"/>
              </a:ext>
            </a:extLst>
          </p:cNvPr>
          <p:cNvSpPr>
            <a:spLocks noChangeAspect="1"/>
          </p:cNvSpPr>
          <p:nvPr/>
        </p:nvSpPr>
        <p:spPr>
          <a:xfrm>
            <a:off x="1439999"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1</a:t>
            </a:r>
            <a:endParaRPr lang="pl-PL" sz="2800" b="1" dirty="0"/>
          </a:p>
        </p:txBody>
      </p:sp>
      <p:sp>
        <p:nvSpPr>
          <p:cNvPr id="23" name="Owal 22">
            <a:extLst>
              <a:ext uri="{FF2B5EF4-FFF2-40B4-BE49-F238E27FC236}">
                <a16:creationId xmlns:a16="http://schemas.microsoft.com/office/drawing/2014/main" id="{B52B6AB3-8890-CB80-0D6A-A031569A731B}"/>
              </a:ext>
            </a:extLst>
          </p:cNvPr>
          <p:cNvSpPr>
            <a:spLocks noChangeAspect="1"/>
          </p:cNvSpPr>
          <p:nvPr/>
        </p:nvSpPr>
        <p:spPr>
          <a:xfrm>
            <a:off x="6281678"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2</a:t>
            </a:r>
            <a:endParaRPr lang="pl-PL" sz="2800" dirty="0"/>
          </a:p>
        </p:txBody>
      </p:sp>
      <p:sp>
        <p:nvSpPr>
          <p:cNvPr id="24" name="Owal 23">
            <a:extLst>
              <a:ext uri="{FF2B5EF4-FFF2-40B4-BE49-F238E27FC236}">
                <a16:creationId xmlns:a16="http://schemas.microsoft.com/office/drawing/2014/main" id="{AAB48500-B9DE-B68B-519C-D006EF5759AD}"/>
              </a:ext>
            </a:extLst>
          </p:cNvPr>
          <p:cNvSpPr>
            <a:spLocks noChangeAspect="1"/>
          </p:cNvSpPr>
          <p:nvPr/>
        </p:nvSpPr>
        <p:spPr>
          <a:xfrm>
            <a:off x="11489820"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3</a:t>
            </a:r>
            <a:endParaRPr lang="pl-PL" sz="2800" dirty="0"/>
          </a:p>
        </p:txBody>
      </p:sp>
      <p:sp>
        <p:nvSpPr>
          <p:cNvPr id="25" name="Owal 24">
            <a:extLst>
              <a:ext uri="{FF2B5EF4-FFF2-40B4-BE49-F238E27FC236}">
                <a16:creationId xmlns:a16="http://schemas.microsoft.com/office/drawing/2014/main" id="{7058E74B-AF76-9F3D-B4DE-1F7432EBEBEA}"/>
              </a:ext>
            </a:extLst>
          </p:cNvPr>
          <p:cNvSpPr>
            <a:spLocks noChangeAspect="1"/>
          </p:cNvSpPr>
          <p:nvPr/>
        </p:nvSpPr>
        <p:spPr>
          <a:xfrm>
            <a:off x="17473413"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4</a:t>
            </a:r>
            <a:endParaRPr lang="pl-PL" sz="2800" dirty="0"/>
          </a:p>
        </p:txBody>
      </p:sp>
      <p:sp>
        <p:nvSpPr>
          <p:cNvPr id="26" name="Owal 25">
            <a:extLst>
              <a:ext uri="{FF2B5EF4-FFF2-40B4-BE49-F238E27FC236}">
                <a16:creationId xmlns:a16="http://schemas.microsoft.com/office/drawing/2014/main" id="{03923FC7-B176-1202-5DB7-43ECC472E98B}"/>
              </a:ext>
            </a:extLst>
          </p:cNvPr>
          <p:cNvSpPr>
            <a:spLocks noChangeAspect="1"/>
          </p:cNvSpPr>
          <p:nvPr/>
        </p:nvSpPr>
        <p:spPr>
          <a:xfrm>
            <a:off x="23339481"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5</a:t>
            </a:r>
            <a:endParaRPr lang="pl-PL" sz="2800" dirty="0"/>
          </a:p>
        </p:txBody>
      </p:sp>
      <p:grpSp>
        <p:nvGrpSpPr>
          <p:cNvPr id="61" name="Grupa 60">
            <a:extLst>
              <a:ext uri="{FF2B5EF4-FFF2-40B4-BE49-F238E27FC236}">
                <a16:creationId xmlns:a16="http://schemas.microsoft.com/office/drawing/2014/main" id="{1846055B-A586-2A12-9A50-E45D98B85F3D}"/>
              </a:ext>
            </a:extLst>
          </p:cNvPr>
          <p:cNvGrpSpPr/>
          <p:nvPr/>
        </p:nvGrpSpPr>
        <p:grpSpPr>
          <a:xfrm>
            <a:off x="1944000" y="37675595"/>
            <a:ext cx="25646161" cy="2306070"/>
            <a:chOff x="421830" y="37976201"/>
            <a:chExt cx="20507546" cy="2306070"/>
          </a:xfrm>
        </p:grpSpPr>
        <p:sp>
          <p:nvSpPr>
            <p:cNvPr id="40" name="pole tekstowe 39">
              <a:extLst>
                <a:ext uri="{FF2B5EF4-FFF2-40B4-BE49-F238E27FC236}">
                  <a16:creationId xmlns:a16="http://schemas.microsoft.com/office/drawing/2014/main" id="{4C9A0AC5-5859-F29D-9699-8534973BDCF2}"/>
                </a:ext>
              </a:extLst>
            </p:cNvPr>
            <p:cNvSpPr txBox="1"/>
            <p:nvPr/>
          </p:nvSpPr>
          <p:spPr>
            <a:xfrm>
              <a:off x="421830" y="37976201"/>
              <a:ext cx="3756947" cy="1446550"/>
            </a:xfrm>
            <a:prstGeom prst="rect">
              <a:avLst/>
            </a:prstGeom>
            <a:noFill/>
          </p:spPr>
          <p:txBody>
            <a:bodyPr wrap="square">
              <a:spAutoFit/>
            </a:bodyPr>
            <a:lstStyle/>
            <a:p>
              <a:r>
                <a:rPr lang="de-DE" sz="4400" dirty="0">
                  <a:solidFill>
                    <a:schemeClr val="bg1"/>
                  </a:solidFill>
                  <a:latin typeface="Barlow ExtraBold" panose="00000900000000000000" pitchFamily="2" charset="0"/>
                </a:rPr>
                <a:t>SCENARIO IMPACT MATRIX</a:t>
              </a:r>
              <a:endParaRPr lang="de-AT" sz="4400" dirty="0">
                <a:solidFill>
                  <a:schemeClr val="bg1"/>
                </a:solidFill>
                <a:latin typeface="Barlow ExtraBold" panose="00000900000000000000" pitchFamily="2" charset="0"/>
              </a:endParaRPr>
            </a:p>
          </p:txBody>
        </p:sp>
        <p:sp>
          <p:nvSpPr>
            <p:cNvPr id="41" name="pole tekstowe 40">
              <a:extLst>
                <a:ext uri="{FF2B5EF4-FFF2-40B4-BE49-F238E27FC236}">
                  <a16:creationId xmlns:a16="http://schemas.microsoft.com/office/drawing/2014/main" id="{2C904392-A4C4-EBA3-60F2-9EB85D18589E}"/>
                </a:ext>
              </a:extLst>
            </p:cNvPr>
            <p:cNvSpPr txBox="1"/>
            <p:nvPr/>
          </p:nvSpPr>
          <p:spPr>
            <a:xfrm>
              <a:off x="4960524" y="38099312"/>
              <a:ext cx="3047684" cy="1200329"/>
            </a:xfrm>
            <a:prstGeom prst="rect">
              <a:avLst/>
            </a:prstGeom>
            <a:noFill/>
          </p:spPr>
          <p:txBody>
            <a:bodyPr wrap="square">
              <a:spAutoFit/>
            </a:bodyPr>
            <a:lstStyle/>
            <a:p>
              <a:r>
                <a:rPr lang="de-DE" sz="3600" dirty="0" err="1">
                  <a:solidFill>
                    <a:schemeClr val="bg1"/>
                  </a:solidFill>
                  <a:latin typeface="Barlow" panose="00000500000000000000" pitchFamily="2" charset="-18"/>
                </a:rPr>
                <a:t>Logistics</a:t>
              </a:r>
              <a:r>
                <a:rPr lang="de-DE" sz="3600" dirty="0">
                  <a:solidFill>
                    <a:schemeClr val="bg1"/>
                  </a:solidFill>
                  <a:latin typeface="Barlow" panose="00000500000000000000" pitchFamily="2" charset="-18"/>
                </a:rPr>
                <a:t> Consolidation</a:t>
              </a:r>
            </a:p>
          </p:txBody>
        </p:sp>
        <p:sp>
          <p:nvSpPr>
            <p:cNvPr id="42" name="pole tekstowe 41">
              <a:extLst>
                <a:ext uri="{FF2B5EF4-FFF2-40B4-BE49-F238E27FC236}">
                  <a16:creationId xmlns:a16="http://schemas.microsoft.com/office/drawing/2014/main" id="{E2C73D4F-70EC-3CA4-10BE-1BC38BE3969E}"/>
                </a:ext>
              </a:extLst>
            </p:cNvPr>
            <p:cNvSpPr txBox="1"/>
            <p:nvPr/>
          </p:nvSpPr>
          <p:spPr>
            <a:xfrm>
              <a:off x="8840616" y="38099312"/>
              <a:ext cx="2392442" cy="1200329"/>
            </a:xfrm>
            <a:prstGeom prst="rect">
              <a:avLst/>
            </a:prstGeom>
            <a:noFill/>
          </p:spPr>
          <p:txBody>
            <a:bodyPr wrap="square">
              <a:spAutoFit/>
            </a:bodyPr>
            <a:lstStyle/>
            <a:p>
              <a:r>
                <a:rPr lang="de-DE" sz="3600" dirty="0">
                  <a:solidFill>
                    <a:schemeClr val="bg1"/>
                  </a:solidFill>
                  <a:latin typeface="Barlow" panose="00000500000000000000" pitchFamily="2" charset="-18"/>
                </a:rPr>
                <a:t>Transport Mode Shift</a:t>
              </a:r>
            </a:p>
          </p:txBody>
        </p:sp>
        <p:sp>
          <p:nvSpPr>
            <p:cNvPr id="43" name="pole tekstowe 42">
              <a:extLst>
                <a:ext uri="{FF2B5EF4-FFF2-40B4-BE49-F238E27FC236}">
                  <a16:creationId xmlns:a16="http://schemas.microsoft.com/office/drawing/2014/main" id="{FF795956-A4F1-E0C7-A7C0-3EFF4299DE42}"/>
                </a:ext>
              </a:extLst>
            </p:cNvPr>
            <p:cNvSpPr txBox="1"/>
            <p:nvPr/>
          </p:nvSpPr>
          <p:spPr>
            <a:xfrm>
              <a:off x="11997631" y="38099312"/>
              <a:ext cx="3825943" cy="1200329"/>
            </a:xfrm>
            <a:prstGeom prst="rect">
              <a:avLst/>
            </a:prstGeom>
            <a:noFill/>
          </p:spPr>
          <p:txBody>
            <a:bodyPr wrap="square">
              <a:spAutoFit/>
            </a:bodyPr>
            <a:lstStyle/>
            <a:p>
              <a:r>
                <a:rPr lang="de-DE" sz="3600" dirty="0">
                  <a:solidFill>
                    <a:schemeClr val="bg1"/>
                  </a:solidFill>
                  <a:latin typeface="Barlow" panose="00000500000000000000" pitchFamily="2" charset="-18"/>
                </a:rPr>
                <a:t>Consumer </a:t>
              </a:r>
              <a:r>
                <a:rPr lang="de-DE" sz="3600" dirty="0" err="1">
                  <a:solidFill>
                    <a:schemeClr val="bg1"/>
                  </a:solidFill>
                  <a:latin typeface="Barlow" panose="00000500000000000000" pitchFamily="2" charset="-18"/>
                </a:rPr>
                <a:t>Behaviour</a:t>
              </a:r>
              <a:r>
                <a:rPr lang="de-DE" sz="3600" dirty="0">
                  <a:solidFill>
                    <a:schemeClr val="bg1"/>
                  </a:solidFill>
                  <a:latin typeface="Barlow" panose="00000500000000000000" pitchFamily="2" charset="-18"/>
                </a:rPr>
                <a:t> Change</a:t>
              </a:r>
            </a:p>
          </p:txBody>
        </p:sp>
        <p:sp>
          <p:nvSpPr>
            <p:cNvPr id="44" name="pole tekstowe 43">
              <a:extLst>
                <a:ext uri="{FF2B5EF4-FFF2-40B4-BE49-F238E27FC236}">
                  <a16:creationId xmlns:a16="http://schemas.microsoft.com/office/drawing/2014/main" id="{21359391-B308-87C7-FAAE-ADDA5F9FFDC3}"/>
                </a:ext>
              </a:extLst>
            </p:cNvPr>
            <p:cNvSpPr txBox="1"/>
            <p:nvPr/>
          </p:nvSpPr>
          <p:spPr>
            <a:xfrm>
              <a:off x="16393382" y="38099312"/>
              <a:ext cx="4535994" cy="1200329"/>
            </a:xfrm>
            <a:prstGeom prst="rect">
              <a:avLst/>
            </a:prstGeom>
            <a:noFill/>
          </p:spPr>
          <p:txBody>
            <a:bodyPr wrap="square">
              <a:spAutoFit/>
            </a:bodyPr>
            <a:lstStyle/>
            <a:p>
              <a:r>
                <a:rPr lang="de-DE" sz="3600" dirty="0" err="1">
                  <a:solidFill>
                    <a:schemeClr val="bg1"/>
                  </a:solidFill>
                  <a:latin typeface="Barlow" panose="00000500000000000000" pitchFamily="2" charset="-18"/>
                </a:rPr>
                <a:t>Resource</a:t>
              </a:r>
              <a:r>
                <a:rPr lang="de-DE" sz="3600" dirty="0">
                  <a:solidFill>
                    <a:schemeClr val="bg1"/>
                  </a:solidFill>
                  <a:latin typeface="Barlow" panose="00000500000000000000" pitchFamily="2" charset="-18"/>
                </a:rPr>
                <a:t> Efficiency / </a:t>
              </a:r>
              <a:r>
                <a:rPr lang="de-DE" sz="3600" dirty="0" err="1">
                  <a:solidFill>
                    <a:schemeClr val="bg1"/>
                  </a:solidFill>
                  <a:latin typeface="Barlow" panose="00000500000000000000" pitchFamily="2" charset="-18"/>
                </a:rPr>
                <a:t>Preservation</a:t>
              </a:r>
              <a:endParaRPr lang="de-DE" sz="3600" dirty="0">
                <a:solidFill>
                  <a:schemeClr val="bg1"/>
                </a:solidFill>
                <a:latin typeface="Barlow" panose="00000500000000000000" pitchFamily="2" charset="-18"/>
              </a:endParaRPr>
            </a:p>
          </p:txBody>
        </p:sp>
        <p:sp>
          <p:nvSpPr>
            <p:cNvPr id="45" name="pole tekstowe 44">
              <a:extLst>
                <a:ext uri="{FF2B5EF4-FFF2-40B4-BE49-F238E27FC236}">
                  <a16:creationId xmlns:a16="http://schemas.microsoft.com/office/drawing/2014/main" id="{BA869C24-B6CF-4147-CA1D-13F5B373328B}"/>
                </a:ext>
              </a:extLst>
            </p:cNvPr>
            <p:cNvSpPr txBox="1"/>
            <p:nvPr/>
          </p:nvSpPr>
          <p:spPr>
            <a:xfrm>
              <a:off x="775554" y="39492999"/>
              <a:ext cx="3825943" cy="646331"/>
            </a:xfrm>
            <a:prstGeom prst="rect">
              <a:avLst/>
            </a:prstGeom>
            <a:noFill/>
          </p:spPr>
          <p:txBody>
            <a:bodyPr wrap="square">
              <a:spAutoFit/>
            </a:bodyPr>
            <a:lstStyle/>
            <a:p>
              <a:r>
                <a:rPr lang="de-DE" sz="3600" b="1" dirty="0">
                  <a:latin typeface="Barlow" panose="00000500000000000000" pitchFamily="2" charset="-18"/>
                </a:rPr>
                <a:t>Scenario Impact</a:t>
              </a:r>
            </a:p>
          </p:txBody>
        </p:sp>
        <p:cxnSp>
          <p:nvCxnSpPr>
            <p:cNvPr id="51" name="Łącznik prosty 50">
              <a:extLst>
                <a:ext uri="{FF2B5EF4-FFF2-40B4-BE49-F238E27FC236}">
                  <a16:creationId xmlns:a16="http://schemas.microsoft.com/office/drawing/2014/main" id="{3AEB9231-70E8-F796-96FA-706B4AF96421}"/>
                </a:ext>
              </a:extLst>
            </p:cNvPr>
            <p:cNvCxnSpPr/>
            <p:nvPr/>
          </p:nvCxnSpPr>
          <p:spPr>
            <a:xfrm>
              <a:off x="4626237"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cxnSp>
          <p:nvCxnSpPr>
            <p:cNvPr id="52" name="Łącznik prosty 51">
              <a:extLst>
                <a:ext uri="{FF2B5EF4-FFF2-40B4-BE49-F238E27FC236}">
                  <a16:creationId xmlns:a16="http://schemas.microsoft.com/office/drawing/2014/main" id="{C37B4947-4B1F-27B6-6EA6-A1CA291DBC70}"/>
                </a:ext>
              </a:extLst>
            </p:cNvPr>
            <p:cNvCxnSpPr/>
            <p:nvPr/>
          </p:nvCxnSpPr>
          <p:spPr>
            <a:xfrm>
              <a:off x="8564272"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cxnSp>
          <p:nvCxnSpPr>
            <p:cNvPr id="53" name="Łącznik prosty 52">
              <a:extLst>
                <a:ext uri="{FF2B5EF4-FFF2-40B4-BE49-F238E27FC236}">
                  <a16:creationId xmlns:a16="http://schemas.microsoft.com/office/drawing/2014/main" id="{15A0239B-0FFE-0AC2-60F2-F2524D5B0415}"/>
                </a:ext>
              </a:extLst>
            </p:cNvPr>
            <p:cNvCxnSpPr/>
            <p:nvPr/>
          </p:nvCxnSpPr>
          <p:spPr>
            <a:xfrm>
              <a:off x="11751449"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cxnSp>
          <p:nvCxnSpPr>
            <p:cNvPr id="54" name="Łącznik prosty 53">
              <a:extLst>
                <a:ext uri="{FF2B5EF4-FFF2-40B4-BE49-F238E27FC236}">
                  <a16:creationId xmlns:a16="http://schemas.microsoft.com/office/drawing/2014/main" id="{53FA8403-D8CC-C33A-EA0D-DAF6047976A4}"/>
                </a:ext>
              </a:extLst>
            </p:cNvPr>
            <p:cNvCxnSpPr/>
            <p:nvPr/>
          </p:nvCxnSpPr>
          <p:spPr>
            <a:xfrm>
              <a:off x="16120707"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sp>
          <p:nvSpPr>
            <p:cNvPr id="55" name="pole tekstowe 54">
              <a:extLst>
                <a:ext uri="{FF2B5EF4-FFF2-40B4-BE49-F238E27FC236}">
                  <a16:creationId xmlns:a16="http://schemas.microsoft.com/office/drawing/2014/main" id="{AB1EC14B-B7C3-9450-4289-B1F077FA9DCA}"/>
                </a:ext>
              </a:extLst>
            </p:cNvPr>
            <p:cNvSpPr txBox="1"/>
            <p:nvPr/>
          </p:nvSpPr>
          <p:spPr>
            <a:xfrm>
              <a:off x="4820942" y="39492999"/>
              <a:ext cx="3689217" cy="646331"/>
            </a:xfrm>
            <a:prstGeom prst="rect">
              <a:avLst/>
            </a:prstGeom>
            <a:noFill/>
          </p:spPr>
          <p:txBody>
            <a:bodyPr wrap="square">
              <a:spAutoFit/>
            </a:bodyPr>
            <a:lstStyle/>
            <a:p>
              <a:pPr algn="ctr"/>
              <a:r>
                <a:rPr lang="pl-PL" sz="3600" b="1" dirty="0">
                  <a:solidFill>
                    <a:schemeClr val="bg1"/>
                  </a:solidFill>
                  <a:latin typeface="Barlow" panose="00000500000000000000" pitchFamily="2" charset="-18"/>
                </a:rPr>
                <a:t>x</a:t>
              </a:r>
              <a:endParaRPr lang="de-DE" sz="3600" b="1" dirty="0">
                <a:solidFill>
                  <a:schemeClr val="bg1"/>
                </a:solidFill>
                <a:latin typeface="Barlow" panose="00000500000000000000" pitchFamily="2" charset="-18"/>
              </a:endParaRPr>
            </a:p>
          </p:txBody>
        </p:sp>
        <p:sp>
          <p:nvSpPr>
            <p:cNvPr id="57" name="pole tekstowe 56">
              <a:extLst>
                <a:ext uri="{FF2B5EF4-FFF2-40B4-BE49-F238E27FC236}">
                  <a16:creationId xmlns:a16="http://schemas.microsoft.com/office/drawing/2014/main" id="{10ACC089-38B3-2D13-ABA3-2B2D0A611768}"/>
                </a:ext>
              </a:extLst>
            </p:cNvPr>
            <p:cNvSpPr txBox="1"/>
            <p:nvPr/>
          </p:nvSpPr>
          <p:spPr>
            <a:xfrm>
              <a:off x="8602156" y="39493002"/>
              <a:ext cx="3119132" cy="646324"/>
            </a:xfrm>
            <a:prstGeom prst="rect">
              <a:avLst/>
            </a:prstGeom>
            <a:noFill/>
          </p:spPr>
          <p:txBody>
            <a:bodyPr wrap="square">
              <a:spAutoFit/>
            </a:bodyPr>
            <a:lstStyle/>
            <a:p>
              <a:pPr algn="ctr"/>
              <a:r>
                <a:rPr lang="pl-PL" sz="3600" b="1" dirty="0">
                  <a:solidFill>
                    <a:schemeClr val="bg1"/>
                  </a:solidFill>
                  <a:latin typeface="Barlow" panose="00000500000000000000" pitchFamily="2" charset="-18"/>
                </a:rPr>
                <a:t>x</a:t>
              </a:r>
              <a:endParaRPr lang="de-DE" sz="3600" b="1" dirty="0">
                <a:solidFill>
                  <a:schemeClr val="bg1"/>
                </a:solidFill>
                <a:latin typeface="Barlow" panose="00000500000000000000" pitchFamily="2" charset="-18"/>
              </a:endParaRPr>
            </a:p>
          </p:txBody>
        </p:sp>
        <p:sp>
          <p:nvSpPr>
            <p:cNvPr id="58" name="pole tekstowe 57">
              <a:extLst>
                <a:ext uri="{FF2B5EF4-FFF2-40B4-BE49-F238E27FC236}">
                  <a16:creationId xmlns:a16="http://schemas.microsoft.com/office/drawing/2014/main" id="{71CD3654-F8C8-73F9-69D6-B87E004418A4}"/>
                </a:ext>
              </a:extLst>
            </p:cNvPr>
            <p:cNvSpPr txBox="1"/>
            <p:nvPr/>
          </p:nvSpPr>
          <p:spPr>
            <a:xfrm>
              <a:off x="11759172" y="39492999"/>
              <a:ext cx="4424576" cy="646331"/>
            </a:xfrm>
            <a:prstGeom prst="rect">
              <a:avLst/>
            </a:prstGeom>
            <a:noFill/>
          </p:spPr>
          <p:txBody>
            <a:bodyPr wrap="square">
              <a:spAutoFit/>
            </a:bodyPr>
            <a:lstStyle/>
            <a:p>
              <a:pPr algn="ctr"/>
              <a:r>
                <a:rPr lang="pl-PL" sz="3600" b="1" dirty="0">
                  <a:solidFill>
                    <a:srgbClr val="007753"/>
                  </a:solidFill>
                  <a:latin typeface="Barlow" panose="00000500000000000000" pitchFamily="2" charset="-18"/>
                </a:rPr>
                <a:t>x</a:t>
              </a:r>
              <a:endParaRPr lang="de-DE" sz="3600" b="1" dirty="0">
                <a:solidFill>
                  <a:srgbClr val="007753"/>
                </a:solidFill>
                <a:latin typeface="Barlow" panose="00000500000000000000" pitchFamily="2" charset="-18"/>
              </a:endParaRPr>
            </a:p>
          </p:txBody>
        </p:sp>
        <p:sp>
          <p:nvSpPr>
            <p:cNvPr id="59" name="pole tekstowe 58">
              <a:extLst>
                <a:ext uri="{FF2B5EF4-FFF2-40B4-BE49-F238E27FC236}">
                  <a16:creationId xmlns:a16="http://schemas.microsoft.com/office/drawing/2014/main" id="{BC385C3A-61D3-AB50-9B94-7116937D2046}"/>
                </a:ext>
              </a:extLst>
            </p:cNvPr>
            <p:cNvSpPr txBox="1"/>
            <p:nvPr/>
          </p:nvSpPr>
          <p:spPr>
            <a:xfrm>
              <a:off x="16150204" y="39492999"/>
              <a:ext cx="4667357" cy="646331"/>
            </a:xfrm>
            <a:prstGeom prst="rect">
              <a:avLst/>
            </a:prstGeom>
            <a:noFill/>
          </p:spPr>
          <p:txBody>
            <a:bodyPr wrap="square">
              <a:spAutoFit/>
            </a:bodyPr>
            <a:lstStyle/>
            <a:p>
              <a:pPr algn="ctr"/>
              <a:r>
                <a:rPr lang="pl-PL" sz="3600" b="1" dirty="0">
                  <a:solidFill>
                    <a:srgbClr val="007753"/>
                  </a:solidFill>
                  <a:latin typeface="Barlow" panose="00000500000000000000" pitchFamily="2" charset="-18"/>
                </a:rPr>
                <a:t>x</a:t>
              </a:r>
              <a:endParaRPr lang="de-DE" sz="3600" b="1" dirty="0">
                <a:solidFill>
                  <a:srgbClr val="007753"/>
                </a:solidFill>
                <a:latin typeface="Barlow" panose="00000500000000000000" pitchFamily="2" charset="-18"/>
              </a:endParaRPr>
            </a:p>
          </p:txBody>
        </p:sp>
      </p:grpSp>
      <p:pic>
        <p:nvPicPr>
          <p:cNvPr id="95" name="Grafik 43">
            <a:extLst>
              <a:ext uri="{FF2B5EF4-FFF2-40B4-BE49-F238E27FC236}">
                <a16:creationId xmlns:a16="http://schemas.microsoft.com/office/drawing/2014/main" id="{27BC0219-0792-82EA-16E3-C08957E2E25B}"/>
              </a:ext>
            </a:extLst>
          </p:cNvPr>
          <p:cNvPicPr>
            <a:picLocks noChangeAspect="1"/>
          </p:cNvPicPr>
          <p:nvPr/>
        </p:nvPicPr>
        <p:blipFill>
          <a:blip r:embed="rId4"/>
          <a:stretch>
            <a:fillRect/>
          </a:stretch>
        </p:blipFill>
        <p:spPr>
          <a:xfrm>
            <a:off x="22316204" y="41214616"/>
            <a:ext cx="3497175" cy="687201"/>
          </a:xfrm>
          <a:prstGeom prst="rect">
            <a:avLst/>
          </a:prstGeom>
        </p:spPr>
      </p:pic>
      <p:pic>
        <p:nvPicPr>
          <p:cNvPr id="96" name="Grafik 44">
            <a:extLst>
              <a:ext uri="{FF2B5EF4-FFF2-40B4-BE49-F238E27FC236}">
                <a16:creationId xmlns:a16="http://schemas.microsoft.com/office/drawing/2014/main" id="{6307FD5B-0F16-5D5D-D16C-A85D322B2E75}"/>
              </a:ext>
            </a:extLst>
          </p:cNvPr>
          <p:cNvPicPr>
            <a:picLocks noChangeAspect="1"/>
          </p:cNvPicPr>
          <p:nvPr/>
        </p:nvPicPr>
        <p:blipFill>
          <a:blip r:embed="rId5"/>
          <a:stretch>
            <a:fillRect/>
          </a:stretch>
        </p:blipFill>
        <p:spPr>
          <a:xfrm>
            <a:off x="26571029" y="40452035"/>
            <a:ext cx="2248446" cy="1521215"/>
          </a:xfrm>
          <a:prstGeom prst="rect">
            <a:avLst/>
          </a:prstGeom>
        </p:spPr>
      </p:pic>
      <p:cxnSp>
        <p:nvCxnSpPr>
          <p:cNvPr id="100" name="Łącznik prosty 99">
            <a:extLst>
              <a:ext uri="{FF2B5EF4-FFF2-40B4-BE49-F238E27FC236}">
                <a16:creationId xmlns:a16="http://schemas.microsoft.com/office/drawing/2014/main" id="{4B30CD70-694A-6D82-BAF2-0ACE327CD255}"/>
              </a:ext>
            </a:extLst>
          </p:cNvPr>
          <p:cNvCxnSpPr>
            <a:cxnSpLocks/>
          </p:cNvCxnSpPr>
          <p:nvPr/>
        </p:nvCxnSpPr>
        <p:spPr>
          <a:xfrm>
            <a:off x="21575687" y="41065158"/>
            <a:ext cx="0" cy="95184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grpSp>
        <p:nvGrpSpPr>
          <p:cNvPr id="71" name="Gruppieren 70">
            <a:extLst>
              <a:ext uri="{FF2B5EF4-FFF2-40B4-BE49-F238E27FC236}">
                <a16:creationId xmlns:a16="http://schemas.microsoft.com/office/drawing/2014/main" id="{11813434-DC1D-E6FB-9A0C-EBFDC4A940A3}"/>
              </a:ext>
            </a:extLst>
          </p:cNvPr>
          <p:cNvGrpSpPr/>
          <p:nvPr/>
        </p:nvGrpSpPr>
        <p:grpSpPr>
          <a:xfrm>
            <a:off x="15868174" y="16874866"/>
            <a:ext cx="13320000" cy="3061982"/>
            <a:chOff x="15868174" y="16874866"/>
            <a:chExt cx="13320000" cy="3061982"/>
          </a:xfrm>
        </p:grpSpPr>
        <p:sp>
          <p:nvSpPr>
            <p:cNvPr id="19" name="Textfeld 22">
              <a:extLst>
                <a:ext uri="{FF2B5EF4-FFF2-40B4-BE49-F238E27FC236}">
                  <a16:creationId xmlns:a16="http://schemas.microsoft.com/office/drawing/2014/main" id="{78E8C8F9-8801-B69C-95EF-E630D7371CB5}"/>
                </a:ext>
              </a:extLst>
            </p:cNvPr>
            <p:cNvSpPr txBox="1"/>
            <p:nvPr/>
          </p:nvSpPr>
          <p:spPr>
            <a:xfrm>
              <a:off x="16323093" y="18462238"/>
              <a:ext cx="10942588" cy="677108"/>
            </a:xfrm>
            <a:prstGeom prst="rect">
              <a:avLst/>
            </a:prstGeom>
            <a:noFill/>
          </p:spPr>
          <p:txBody>
            <a:bodyPr wrap="square">
              <a:spAutoFit/>
            </a:bodyPr>
            <a:lstStyle/>
            <a:p>
              <a:pPr marL="57150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Carton shredder machine</a:t>
              </a:r>
            </a:p>
          </p:txBody>
        </p:sp>
        <p:sp>
          <p:nvSpPr>
            <p:cNvPr id="32" name="Rechteck: abgerundete Ecken 31">
              <a:extLst>
                <a:ext uri="{FF2B5EF4-FFF2-40B4-BE49-F238E27FC236}">
                  <a16:creationId xmlns:a16="http://schemas.microsoft.com/office/drawing/2014/main" id="{8E0BD1E5-AA43-D728-CA10-261429B4F28A}"/>
                </a:ext>
              </a:extLst>
            </p:cNvPr>
            <p:cNvSpPr/>
            <p:nvPr/>
          </p:nvSpPr>
          <p:spPr>
            <a:xfrm>
              <a:off x="15868174" y="16874866"/>
              <a:ext cx="13320000" cy="3061982"/>
            </a:xfrm>
            <a:prstGeom prst="roundRect">
              <a:avLst>
                <a:gd name="adj" fmla="val 25691"/>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60" name="Textfeld 22">
            <a:extLst>
              <a:ext uri="{FF2B5EF4-FFF2-40B4-BE49-F238E27FC236}">
                <a16:creationId xmlns:a16="http://schemas.microsoft.com/office/drawing/2014/main" id="{7B181481-5D52-B6D6-8D99-524535CF39D1}"/>
              </a:ext>
            </a:extLst>
          </p:cNvPr>
          <p:cNvSpPr txBox="1"/>
          <p:nvPr/>
        </p:nvSpPr>
        <p:spPr>
          <a:xfrm>
            <a:off x="1944000" y="12037278"/>
            <a:ext cx="12919834" cy="3170099"/>
          </a:xfrm>
          <a:prstGeom prst="rect">
            <a:avLst/>
          </a:prstGeom>
          <a:noFill/>
        </p:spPr>
        <p:txBody>
          <a:bodyPr wrap="square">
            <a:spAutoFit/>
          </a:bodyPr>
          <a:lstStyle/>
          <a:p>
            <a:r>
              <a:rPr lang="en-US" sz="4800" dirty="0">
                <a:solidFill>
                  <a:schemeClr val="bg1"/>
                </a:solidFill>
                <a:latin typeface="Barlow ExtraBold" panose="00000900000000000000" pitchFamily="2" charset="0"/>
              </a:rPr>
              <a:t>INNOVATION</a:t>
            </a:r>
          </a:p>
          <a:p>
            <a:r>
              <a:rPr lang="en-US" sz="3800" dirty="0">
                <a:solidFill>
                  <a:schemeClr val="bg1"/>
                </a:solidFill>
                <a:latin typeface="Barlow" panose="00000500000000000000" pitchFamily="2" charset="-18"/>
              </a:rPr>
              <a:t>The experimental aspect lies in testing how such internal recycling can be operationally integrated into daily logistics routines, quantified in terms of cost, waste and CO₂ reduction, and scaled to other fulfilment </a:t>
            </a:r>
            <a:r>
              <a:rPr lang="en-US" sz="3800" dirty="0" err="1">
                <a:solidFill>
                  <a:schemeClr val="bg1"/>
                </a:solidFill>
                <a:latin typeface="Barlow" panose="00000500000000000000" pitchFamily="2" charset="-18"/>
              </a:rPr>
              <a:t>centres</a:t>
            </a:r>
            <a:r>
              <a:rPr lang="en-US" sz="3800" dirty="0">
                <a:solidFill>
                  <a:schemeClr val="bg1"/>
                </a:solidFill>
                <a:latin typeface="Barlow" panose="00000500000000000000" pitchFamily="2" charset="-18"/>
              </a:rPr>
              <a:t>. </a:t>
            </a:r>
          </a:p>
        </p:txBody>
      </p:sp>
      <p:sp>
        <p:nvSpPr>
          <p:cNvPr id="62" name="Rechteck: abgerundete Ecken 61">
            <a:extLst>
              <a:ext uri="{FF2B5EF4-FFF2-40B4-BE49-F238E27FC236}">
                <a16:creationId xmlns:a16="http://schemas.microsoft.com/office/drawing/2014/main" id="{0F8D9710-189D-6FA1-86AC-8B534EB55622}"/>
              </a:ext>
            </a:extLst>
          </p:cNvPr>
          <p:cNvSpPr/>
          <p:nvPr/>
        </p:nvSpPr>
        <p:spPr>
          <a:xfrm>
            <a:off x="1440001" y="37406487"/>
            <a:ext cx="27756000" cy="2849394"/>
          </a:xfrm>
          <a:prstGeom prst="roundRect">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2" name="Rechteck 19">
            <a:extLst>
              <a:ext uri="{FF2B5EF4-FFF2-40B4-BE49-F238E27FC236}">
                <a16:creationId xmlns:a16="http://schemas.microsoft.com/office/drawing/2014/main" id="{EFC454EE-309F-C7A7-9FFB-220D7AB1148B}"/>
              </a:ext>
            </a:extLst>
          </p:cNvPr>
          <p:cNvSpPr/>
          <p:nvPr/>
        </p:nvSpPr>
        <p:spPr>
          <a:xfrm>
            <a:off x="3801535" y="36516946"/>
            <a:ext cx="1362785" cy="4624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pl-PL" sz="2000" dirty="0" err="1">
                <a:solidFill>
                  <a:schemeClr val="tx1"/>
                </a:solidFill>
                <a:latin typeface="Barlow" panose="00000500000000000000" pitchFamily="2" charset="-18"/>
              </a:rPr>
              <a:t>once</a:t>
            </a:r>
            <a:endParaRPr lang="en-GB" sz="2000" dirty="0">
              <a:solidFill>
                <a:schemeClr val="tx1"/>
              </a:solidFill>
              <a:latin typeface="Barlow" panose="00000500000000000000" pitchFamily="2" charset="-18"/>
            </a:endParaRPr>
          </a:p>
        </p:txBody>
      </p:sp>
      <p:sp>
        <p:nvSpPr>
          <p:cNvPr id="83" name="Rechteck 19">
            <a:extLst>
              <a:ext uri="{FF2B5EF4-FFF2-40B4-BE49-F238E27FC236}">
                <a16:creationId xmlns:a16="http://schemas.microsoft.com/office/drawing/2014/main" id="{7DFC3CB1-B0FB-C065-70DD-77278D1002F7}"/>
              </a:ext>
            </a:extLst>
          </p:cNvPr>
          <p:cNvSpPr/>
          <p:nvPr/>
        </p:nvSpPr>
        <p:spPr>
          <a:xfrm>
            <a:off x="4995572" y="36516946"/>
            <a:ext cx="1611074" cy="4624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pl-PL" sz="2000" dirty="0" err="1">
                <a:solidFill>
                  <a:schemeClr val="tx1"/>
                </a:solidFill>
                <a:latin typeface="Barlow" panose="00000500000000000000" pitchFamily="2" charset="-18"/>
              </a:rPr>
              <a:t>periodically</a:t>
            </a:r>
            <a:endParaRPr lang="en-GB" sz="2000" dirty="0">
              <a:solidFill>
                <a:schemeClr val="tx1"/>
              </a:solidFill>
              <a:latin typeface="Barlow" panose="00000500000000000000" pitchFamily="2" charset="-18"/>
            </a:endParaRPr>
          </a:p>
        </p:txBody>
      </p:sp>
      <p:sp>
        <p:nvSpPr>
          <p:cNvPr id="134" name="Prostokąt 133">
            <a:extLst>
              <a:ext uri="{FF2B5EF4-FFF2-40B4-BE49-F238E27FC236}">
                <a16:creationId xmlns:a16="http://schemas.microsoft.com/office/drawing/2014/main" id="{F3E68BDB-D032-FBF8-03DA-309EAADB9AE0}"/>
              </a:ext>
            </a:extLst>
          </p:cNvPr>
          <p:cNvSpPr>
            <a:spLocks noChangeAspect="1"/>
          </p:cNvSpPr>
          <p:nvPr/>
        </p:nvSpPr>
        <p:spPr>
          <a:xfrm>
            <a:off x="3404788" y="36568171"/>
            <a:ext cx="360000" cy="360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5" name="Owal 134">
            <a:extLst>
              <a:ext uri="{FF2B5EF4-FFF2-40B4-BE49-F238E27FC236}">
                <a16:creationId xmlns:a16="http://schemas.microsoft.com/office/drawing/2014/main" id="{79B4CBAF-FE67-0B25-3FF0-07470F1E7577}"/>
              </a:ext>
            </a:extLst>
          </p:cNvPr>
          <p:cNvSpPr/>
          <p:nvPr/>
        </p:nvSpPr>
        <p:spPr>
          <a:xfrm>
            <a:off x="4627694" y="36568171"/>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Rechteck 19">
            <a:extLst>
              <a:ext uri="{FF2B5EF4-FFF2-40B4-BE49-F238E27FC236}">
                <a16:creationId xmlns:a16="http://schemas.microsoft.com/office/drawing/2014/main" id="{ED55F804-33BB-8B8E-649A-20394934009C}"/>
              </a:ext>
            </a:extLst>
          </p:cNvPr>
          <p:cNvSpPr/>
          <p:nvPr/>
        </p:nvSpPr>
        <p:spPr>
          <a:xfrm>
            <a:off x="1944000" y="29769298"/>
            <a:ext cx="12000224"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pl-PL" sz="4400" dirty="0">
                <a:solidFill>
                  <a:srgbClr val="007753"/>
                </a:solidFill>
                <a:latin typeface="Barlow ExtraBold" panose="00000900000000000000" pitchFamily="2" charset="0"/>
              </a:rPr>
              <a:t>K</a:t>
            </a:r>
            <a:r>
              <a:rPr lang="de-DE" sz="4400" dirty="0">
                <a:solidFill>
                  <a:srgbClr val="007753"/>
                </a:solidFill>
                <a:latin typeface="Barlow ExtraBold" panose="00000900000000000000" pitchFamily="2" charset="0"/>
              </a:rPr>
              <a:t>EY PERFORMANCE INDICATORS</a:t>
            </a:r>
            <a:endParaRPr lang="en-GB" sz="4400" dirty="0">
              <a:solidFill>
                <a:srgbClr val="007753"/>
              </a:solidFill>
              <a:latin typeface="Barlow ExtraBold" panose="00000900000000000000" pitchFamily="2" charset="0"/>
            </a:endParaRPr>
          </a:p>
        </p:txBody>
      </p:sp>
      <p:grpSp>
        <p:nvGrpSpPr>
          <p:cNvPr id="34" name="Gruppieren 33">
            <a:extLst>
              <a:ext uri="{FF2B5EF4-FFF2-40B4-BE49-F238E27FC236}">
                <a16:creationId xmlns:a16="http://schemas.microsoft.com/office/drawing/2014/main" id="{20534AA1-1AF0-4069-9406-E238DE3303A2}"/>
              </a:ext>
            </a:extLst>
          </p:cNvPr>
          <p:cNvGrpSpPr/>
          <p:nvPr/>
        </p:nvGrpSpPr>
        <p:grpSpPr>
          <a:xfrm>
            <a:off x="2060905" y="30566809"/>
            <a:ext cx="2700000" cy="2700000"/>
            <a:chOff x="2060905" y="30566809"/>
            <a:chExt cx="2700000" cy="2700000"/>
          </a:xfrm>
        </p:grpSpPr>
        <p:sp>
          <p:nvSpPr>
            <p:cNvPr id="72" name="Rechteck 71">
              <a:extLst>
                <a:ext uri="{FF2B5EF4-FFF2-40B4-BE49-F238E27FC236}">
                  <a16:creationId xmlns:a16="http://schemas.microsoft.com/office/drawing/2014/main" id="{78F9AB85-EE4E-6F4C-0B6E-A3385036432A}"/>
                </a:ext>
              </a:extLst>
            </p:cNvPr>
            <p:cNvSpPr>
              <a:spLocks noChangeAspect="1"/>
            </p:cNvSpPr>
            <p:nvPr/>
          </p:nvSpPr>
          <p:spPr>
            <a:xfrm>
              <a:off x="2060905" y="30566809"/>
              <a:ext cx="2700000" cy="2700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AT" sz="2800" dirty="0">
                <a:solidFill>
                  <a:schemeClr val="tx1"/>
                </a:solidFill>
                <a:latin typeface="Barlow" panose="00000500000000000000" pitchFamily="2" charset="-18"/>
              </a:endParaRPr>
            </a:p>
          </p:txBody>
        </p:sp>
        <p:sp>
          <p:nvSpPr>
            <p:cNvPr id="132" name="Textfeld 131">
              <a:extLst>
                <a:ext uri="{FF2B5EF4-FFF2-40B4-BE49-F238E27FC236}">
                  <a16:creationId xmlns:a16="http://schemas.microsoft.com/office/drawing/2014/main" id="{9A5550F7-4E1A-42FE-1D79-DCA18F7FA56D}"/>
                </a:ext>
              </a:extLst>
            </p:cNvPr>
            <p:cNvSpPr txBox="1"/>
            <p:nvPr/>
          </p:nvSpPr>
          <p:spPr>
            <a:xfrm>
              <a:off x="2179014" y="30947313"/>
              <a:ext cx="2463783" cy="1938992"/>
            </a:xfrm>
            <a:prstGeom prst="rect">
              <a:avLst/>
            </a:prstGeom>
            <a:noFill/>
          </p:spPr>
          <p:txBody>
            <a:bodyPr wrap="square" rtlCol="0">
              <a:spAutoFit/>
            </a:bodyPr>
            <a:lstStyle/>
            <a:p>
              <a:pPr algn="ctr"/>
              <a:r>
                <a:rPr lang="en-US" sz="3000" dirty="0">
                  <a:latin typeface="Barlow" panose="00000500000000000000" pitchFamily="2" charset="0"/>
                </a:rPr>
                <a:t>Financial share of new packaging material</a:t>
              </a:r>
              <a:endParaRPr lang="de-AT" sz="3000" dirty="0">
                <a:latin typeface="Barlow" panose="00000500000000000000" pitchFamily="2" charset="0"/>
              </a:endParaRPr>
            </a:p>
          </p:txBody>
        </p:sp>
      </p:grpSp>
      <p:sp>
        <p:nvSpPr>
          <p:cNvPr id="149" name="Rechteck 19">
            <a:extLst>
              <a:ext uri="{FF2B5EF4-FFF2-40B4-BE49-F238E27FC236}">
                <a16:creationId xmlns:a16="http://schemas.microsoft.com/office/drawing/2014/main" id="{AFCF7777-2EA3-A11F-CA25-02D2D335F601}"/>
              </a:ext>
            </a:extLst>
          </p:cNvPr>
          <p:cNvSpPr/>
          <p:nvPr/>
        </p:nvSpPr>
        <p:spPr>
          <a:xfrm>
            <a:off x="2005256" y="36516946"/>
            <a:ext cx="1362785" cy="4624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de-DE" sz="2000" dirty="0" err="1">
                <a:solidFill>
                  <a:schemeClr val="tx1"/>
                </a:solidFill>
                <a:latin typeface="Barlow" panose="00000500000000000000" pitchFamily="2" charset="-18"/>
              </a:rPr>
              <a:t>Measured</a:t>
            </a:r>
            <a:r>
              <a:rPr lang="de-DE" sz="2000" dirty="0">
                <a:solidFill>
                  <a:schemeClr val="tx1"/>
                </a:solidFill>
                <a:latin typeface="Barlow" panose="00000500000000000000" pitchFamily="2" charset="-18"/>
              </a:rPr>
              <a:t>: </a:t>
            </a:r>
            <a:endParaRPr lang="en-GB" sz="2000" dirty="0">
              <a:solidFill>
                <a:schemeClr val="tx1"/>
              </a:solidFill>
              <a:latin typeface="Barlow" panose="00000500000000000000" pitchFamily="2" charset="-18"/>
            </a:endParaRPr>
          </a:p>
        </p:txBody>
      </p:sp>
      <p:sp>
        <p:nvSpPr>
          <p:cNvPr id="22" name="Rechteck 19">
            <a:extLst>
              <a:ext uri="{FF2B5EF4-FFF2-40B4-BE49-F238E27FC236}">
                <a16:creationId xmlns:a16="http://schemas.microsoft.com/office/drawing/2014/main" id="{EF8F2375-6961-AED6-F274-623A8BFE5574}"/>
              </a:ext>
            </a:extLst>
          </p:cNvPr>
          <p:cNvSpPr/>
          <p:nvPr/>
        </p:nvSpPr>
        <p:spPr>
          <a:xfrm>
            <a:off x="1944000" y="16954882"/>
            <a:ext cx="11672447" cy="684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rgbClr val="007753"/>
                </a:solidFill>
                <a:latin typeface="Barlow ExtraBold" panose="00000900000000000000" pitchFamily="2" charset="0"/>
              </a:rPr>
              <a:t>EXPECTED RESULTS</a:t>
            </a:r>
          </a:p>
        </p:txBody>
      </p:sp>
      <p:sp>
        <p:nvSpPr>
          <p:cNvPr id="6" name="Textfeld 22">
            <a:extLst>
              <a:ext uri="{FF2B5EF4-FFF2-40B4-BE49-F238E27FC236}">
                <a16:creationId xmlns:a16="http://schemas.microsoft.com/office/drawing/2014/main" id="{7A0D8077-F54D-7E78-4893-2AEF0DB4E8E6}"/>
              </a:ext>
            </a:extLst>
          </p:cNvPr>
          <p:cNvSpPr txBox="1"/>
          <p:nvPr/>
        </p:nvSpPr>
        <p:spPr>
          <a:xfrm>
            <a:off x="16307488" y="12763057"/>
            <a:ext cx="10942588" cy="3600986"/>
          </a:xfrm>
          <a:prstGeom prst="rect">
            <a:avLst/>
          </a:prstGeom>
          <a:noFill/>
        </p:spPr>
        <p:txBody>
          <a:bodyPr wrap="square">
            <a:spAutoFit/>
          </a:bodyPr>
          <a:lstStyle/>
          <a:p>
            <a:pPr marL="571500" lvl="0" indent="-571500">
              <a:buClr>
                <a:srgbClr val="007753"/>
              </a:buClr>
              <a:buBlip>
                <a:blip>
                  <a:extLst>
                    <a:ext uri="{96DAC541-7B7A-43D3-8B79-37D633B846F1}">
                      <asvg:svgBlip xmlns:asvg="http://schemas.microsoft.com/office/drawing/2016/SVG/main" r:embed="rId6"/>
                    </a:ext>
                  </a:extLst>
                </a:blip>
              </a:buBlip>
            </a:pPr>
            <a:r>
              <a:rPr lang="en-GB" sz="3800" dirty="0">
                <a:latin typeface="Barlow" panose="00000500000000000000" pitchFamily="2" charset="-18"/>
              </a:rPr>
              <a:t>Waste Reduction</a:t>
            </a:r>
          </a:p>
          <a:p>
            <a:pPr marL="571500" lvl="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CO₂ Emission Reduction</a:t>
            </a:r>
          </a:p>
          <a:p>
            <a:pPr marL="571500" lvl="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Material Cost Saving</a:t>
            </a:r>
          </a:p>
          <a:p>
            <a:pPr marL="571500" lvl="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Avoided Disposal Fees</a:t>
            </a:r>
          </a:p>
          <a:p>
            <a:pPr marL="571500" lvl="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Process Feasibility and Scalability</a:t>
            </a:r>
          </a:p>
          <a:p>
            <a:pPr marL="571500" lvl="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Knowledge Transfer</a:t>
            </a:r>
          </a:p>
        </p:txBody>
      </p:sp>
      <p:sp>
        <p:nvSpPr>
          <p:cNvPr id="27" name="Rechteck 20">
            <a:extLst>
              <a:ext uri="{FF2B5EF4-FFF2-40B4-BE49-F238E27FC236}">
                <a16:creationId xmlns:a16="http://schemas.microsoft.com/office/drawing/2014/main" id="{41AAF81D-D0C8-5231-93B1-0DD16BE562D4}"/>
              </a:ext>
            </a:extLst>
          </p:cNvPr>
          <p:cNvSpPr/>
          <p:nvPr/>
        </p:nvSpPr>
        <p:spPr>
          <a:xfrm>
            <a:off x="1920419" y="25916148"/>
            <a:ext cx="12859484" cy="2933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tabLst>
                <a:tab pos="2514600" algn="l"/>
              </a:tabLst>
            </a:pPr>
            <a:r>
              <a:rPr lang="en-GB" sz="3800" dirty="0">
                <a:solidFill>
                  <a:schemeClr val="tx1"/>
                </a:solidFill>
                <a:latin typeface="Barlow SemiBold" panose="00000700000000000000" pitchFamily="2" charset="0"/>
              </a:rPr>
              <a:t>LogPOINT	</a:t>
            </a:r>
            <a:r>
              <a:rPr lang="en-US" sz="3800" dirty="0">
                <a:solidFill>
                  <a:schemeClr val="tx1"/>
                </a:solidFill>
                <a:latin typeface="Barlow" panose="00000500000000000000" pitchFamily="2" charset="0"/>
              </a:rPr>
              <a:t>Operational management of the entire 	packaging process</a:t>
            </a:r>
            <a:endParaRPr lang="pl-PL" sz="3800" dirty="0">
              <a:solidFill>
                <a:schemeClr val="tx1"/>
              </a:solidFill>
              <a:latin typeface="Barlow" panose="00000500000000000000" pitchFamily="2" charset="0"/>
            </a:endParaRPr>
          </a:p>
          <a:p>
            <a:pPr>
              <a:tabLst>
                <a:tab pos="2514600" algn="l"/>
              </a:tabLst>
            </a:pPr>
            <a:r>
              <a:rPr lang="en-GB" sz="3800" dirty="0">
                <a:solidFill>
                  <a:schemeClr val="tx1"/>
                </a:solidFill>
                <a:latin typeface="Barlow SemiBold" panose="00000700000000000000" pitchFamily="2" charset="0"/>
              </a:rPr>
              <a:t>ECONSULT</a:t>
            </a:r>
            <a:r>
              <a:rPr lang="en-GB" sz="3800" b="1" dirty="0">
                <a:solidFill>
                  <a:schemeClr val="tx1"/>
                </a:solidFill>
                <a:latin typeface="Barlow" panose="00000500000000000000" pitchFamily="2" charset="-18"/>
              </a:rPr>
              <a:t>	</a:t>
            </a:r>
            <a:r>
              <a:rPr lang="en-GB" sz="3800" dirty="0">
                <a:solidFill>
                  <a:schemeClr val="tx1"/>
                </a:solidFill>
                <a:latin typeface="Barlow" panose="00000500000000000000" pitchFamily="2" charset="-18"/>
              </a:rPr>
              <a:t>Compile and compare all recorded data with 	baseline values</a:t>
            </a:r>
            <a:endParaRPr lang="pl-PL" sz="3800" dirty="0">
              <a:solidFill>
                <a:schemeClr val="tx1"/>
              </a:solidFill>
              <a:latin typeface="Barlow" panose="00000500000000000000" pitchFamily="2" charset="-18"/>
            </a:endParaRPr>
          </a:p>
        </p:txBody>
      </p:sp>
      <p:sp>
        <p:nvSpPr>
          <p:cNvPr id="2" name="Textfeld 1">
            <a:extLst>
              <a:ext uri="{FF2B5EF4-FFF2-40B4-BE49-F238E27FC236}">
                <a16:creationId xmlns:a16="http://schemas.microsoft.com/office/drawing/2014/main" id="{347867BB-C874-77AC-6677-0828EB40216E}"/>
              </a:ext>
            </a:extLst>
          </p:cNvPr>
          <p:cNvSpPr txBox="1"/>
          <p:nvPr/>
        </p:nvSpPr>
        <p:spPr>
          <a:xfrm>
            <a:off x="2130486" y="18649753"/>
            <a:ext cx="11813737" cy="677108"/>
          </a:xfrm>
          <a:prstGeom prst="rect">
            <a:avLst/>
          </a:prstGeom>
          <a:noFill/>
        </p:spPr>
        <p:txBody>
          <a:bodyPr wrap="square" rtlCol="0">
            <a:spAutoFit/>
          </a:bodyPr>
          <a:lstStyle/>
          <a:p>
            <a:pPr marL="180000" lvl="0"/>
            <a:r>
              <a:rPr lang="en-GB" sz="3800" b="1" dirty="0">
                <a:latin typeface="Barlow" panose="00000500000000000000" pitchFamily="2" charset="-18"/>
              </a:rPr>
              <a:t>ECONOMIC </a:t>
            </a:r>
            <a:r>
              <a:rPr lang="en-GB" sz="3800" dirty="0">
                <a:latin typeface="Barlow" panose="00000500000000000000" pitchFamily="2" charset="-18"/>
              </a:rPr>
              <a:t>-</a:t>
            </a:r>
            <a:r>
              <a:rPr lang="en-GB" sz="3800" b="1" dirty="0">
                <a:latin typeface="Barlow" panose="00000500000000000000" pitchFamily="2" charset="-18"/>
              </a:rPr>
              <a:t> </a:t>
            </a:r>
            <a:r>
              <a:rPr lang="en-US" sz="3800" dirty="0">
                <a:latin typeface="Barlow" panose="00000500000000000000" pitchFamily="2" charset="-18"/>
              </a:rPr>
              <a:t>saving in filler purchase cost</a:t>
            </a:r>
            <a:endParaRPr lang="de-AT" sz="3800" dirty="0">
              <a:latin typeface="Barlow" panose="00000500000000000000" pitchFamily="2" charset="-18"/>
            </a:endParaRPr>
          </a:p>
        </p:txBody>
      </p:sp>
      <p:sp>
        <p:nvSpPr>
          <p:cNvPr id="18" name="Textfeld 17">
            <a:extLst>
              <a:ext uri="{FF2B5EF4-FFF2-40B4-BE49-F238E27FC236}">
                <a16:creationId xmlns:a16="http://schemas.microsoft.com/office/drawing/2014/main" id="{BC3E09AE-3851-E526-DE5C-86F45B891E74}"/>
              </a:ext>
            </a:extLst>
          </p:cNvPr>
          <p:cNvSpPr txBox="1"/>
          <p:nvPr/>
        </p:nvSpPr>
        <p:spPr>
          <a:xfrm>
            <a:off x="2154271" y="22049252"/>
            <a:ext cx="11813737" cy="1261884"/>
          </a:xfrm>
          <a:prstGeom prst="rect">
            <a:avLst/>
          </a:prstGeom>
          <a:noFill/>
        </p:spPr>
        <p:txBody>
          <a:bodyPr wrap="square" rtlCol="0">
            <a:spAutoFit/>
          </a:bodyPr>
          <a:lstStyle/>
          <a:p>
            <a:pPr marL="180000" lvl="0"/>
            <a:r>
              <a:rPr lang="en-GB" sz="3800" b="1" dirty="0">
                <a:latin typeface="Barlow" panose="00000500000000000000" pitchFamily="2" charset="-18"/>
              </a:rPr>
              <a:t>SOCIAL </a:t>
            </a:r>
            <a:r>
              <a:rPr lang="en-GB" sz="3800" dirty="0">
                <a:latin typeface="Barlow" panose="00000500000000000000" pitchFamily="2" charset="-18"/>
              </a:rPr>
              <a:t>–</a:t>
            </a:r>
            <a:r>
              <a:rPr lang="en-GB" sz="3800" b="1" dirty="0">
                <a:latin typeface="Barlow" panose="00000500000000000000" pitchFamily="2" charset="-18"/>
              </a:rPr>
              <a:t> </a:t>
            </a:r>
            <a:r>
              <a:rPr lang="en-US" sz="3800" dirty="0">
                <a:latin typeface="Barlow" panose="00000500000000000000" pitchFamily="2" charset="-18"/>
              </a:rPr>
              <a:t>Stable workflow is quickly established—no customization required</a:t>
            </a:r>
            <a:endParaRPr lang="de-AT" sz="3800" dirty="0">
              <a:latin typeface="Barlow" panose="00000500000000000000" pitchFamily="2" charset="-18"/>
            </a:endParaRPr>
          </a:p>
        </p:txBody>
      </p:sp>
      <p:sp>
        <p:nvSpPr>
          <p:cNvPr id="35" name="Textfeld 34">
            <a:extLst>
              <a:ext uri="{FF2B5EF4-FFF2-40B4-BE49-F238E27FC236}">
                <a16:creationId xmlns:a16="http://schemas.microsoft.com/office/drawing/2014/main" id="{EE0E3659-CC09-9879-6F6B-F0ACDF25BDAD}"/>
              </a:ext>
            </a:extLst>
          </p:cNvPr>
          <p:cNvSpPr txBox="1"/>
          <p:nvPr/>
        </p:nvSpPr>
        <p:spPr>
          <a:xfrm>
            <a:off x="2154272" y="20498086"/>
            <a:ext cx="11813737" cy="677108"/>
          </a:xfrm>
          <a:prstGeom prst="rect">
            <a:avLst/>
          </a:prstGeom>
          <a:noFill/>
        </p:spPr>
        <p:txBody>
          <a:bodyPr wrap="square" rtlCol="0">
            <a:spAutoFit/>
          </a:bodyPr>
          <a:lstStyle/>
          <a:p>
            <a:pPr marL="180000" lvl="0"/>
            <a:r>
              <a:rPr lang="en-GB" sz="3800" b="1" dirty="0">
                <a:latin typeface="Barlow" panose="00000500000000000000" pitchFamily="2" charset="-18"/>
              </a:rPr>
              <a:t>ECOLOGIC </a:t>
            </a:r>
            <a:r>
              <a:rPr lang="en-GB" sz="3800" dirty="0">
                <a:latin typeface="Barlow" panose="00000500000000000000" pitchFamily="2" charset="-18"/>
              </a:rPr>
              <a:t>-</a:t>
            </a:r>
            <a:r>
              <a:rPr lang="en-GB" sz="3800" b="1" dirty="0">
                <a:latin typeface="Barlow" panose="00000500000000000000" pitchFamily="2" charset="-18"/>
              </a:rPr>
              <a:t> </a:t>
            </a:r>
            <a:r>
              <a:rPr lang="en-US" sz="3800" dirty="0">
                <a:latin typeface="Barlow" panose="00000500000000000000" pitchFamily="2" charset="-18"/>
              </a:rPr>
              <a:t>reduction of carton waste volume / weight</a:t>
            </a:r>
            <a:endParaRPr lang="de-AT" sz="3800" dirty="0">
              <a:latin typeface="Barlow" panose="00000500000000000000" pitchFamily="2" charset="-18"/>
            </a:endParaRPr>
          </a:p>
        </p:txBody>
      </p:sp>
      <p:grpSp>
        <p:nvGrpSpPr>
          <p:cNvPr id="33" name="Gruppieren 32">
            <a:extLst>
              <a:ext uri="{FF2B5EF4-FFF2-40B4-BE49-F238E27FC236}">
                <a16:creationId xmlns:a16="http://schemas.microsoft.com/office/drawing/2014/main" id="{D87D10D0-30E0-6B7E-5097-A97697EFF9F8}"/>
              </a:ext>
            </a:extLst>
          </p:cNvPr>
          <p:cNvGrpSpPr/>
          <p:nvPr/>
        </p:nvGrpSpPr>
        <p:grpSpPr>
          <a:xfrm>
            <a:off x="9956818" y="33622367"/>
            <a:ext cx="2700000" cy="2700000"/>
            <a:chOff x="9956818" y="33622367"/>
            <a:chExt cx="2700000" cy="2700000"/>
          </a:xfrm>
        </p:grpSpPr>
        <p:sp>
          <p:nvSpPr>
            <p:cNvPr id="85" name="Ellipse 84">
              <a:extLst>
                <a:ext uri="{FF2B5EF4-FFF2-40B4-BE49-F238E27FC236}">
                  <a16:creationId xmlns:a16="http://schemas.microsoft.com/office/drawing/2014/main" id="{1BF1082B-BA1D-5E1C-6295-D0604EED3958}"/>
                </a:ext>
              </a:extLst>
            </p:cNvPr>
            <p:cNvSpPr>
              <a:spLocks noChangeAspect="1"/>
            </p:cNvSpPr>
            <p:nvPr/>
          </p:nvSpPr>
          <p:spPr>
            <a:xfrm>
              <a:off x="9956818" y="33622367"/>
              <a:ext cx="2700000" cy="2700000"/>
            </a:xfrm>
            <a:prstGeom prst="ellipse">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522288"/>
              <a:endParaRPr lang="de-AT" sz="3600">
                <a:solidFill>
                  <a:schemeClr val="tx1"/>
                </a:solidFill>
                <a:latin typeface="Barlow" panose="00000500000000000000" pitchFamily="2" charset="-18"/>
              </a:endParaRPr>
            </a:p>
          </p:txBody>
        </p:sp>
        <p:sp>
          <p:nvSpPr>
            <p:cNvPr id="20" name="Textfeld 19">
              <a:extLst>
                <a:ext uri="{FF2B5EF4-FFF2-40B4-BE49-F238E27FC236}">
                  <a16:creationId xmlns:a16="http://schemas.microsoft.com/office/drawing/2014/main" id="{8135A83B-47FD-2826-D6B7-67D9F6CA3245}"/>
                </a:ext>
              </a:extLst>
            </p:cNvPr>
            <p:cNvSpPr txBox="1"/>
            <p:nvPr/>
          </p:nvSpPr>
          <p:spPr>
            <a:xfrm>
              <a:off x="10211826" y="34233703"/>
              <a:ext cx="2189985" cy="1477328"/>
            </a:xfrm>
            <a:prstGeom prst="rect">
              <a:avLst/>
            </a:prstGeom>
            <a:noFill/>
          </p:spPr>
          <p:txBody>
            <a:bodyPr wrap="square" rtlCol="0">
              <a:spAutoFit/>
            </a:bodyPr>
            <a:lstStyle/>
            <a:p>
              <a:pPr algn="ctr"/>
              <a:r>
                <a:rPr lang="de-DE" sz="3000" dirty="0" err="1">
                  <a:latin typeface="Barlow" panose="00000500000000000000" pitchFamily="2" charset="0"/>
                </a:rPr>
                <a:t>Packaging</a:t>
              </a:r>
              <a:r>
                <a:rPr lang="de-DE" sz="3000" dirty="0">
                  <a:latin typeface="Barlow" panose="00000500000000000000" pitchFamily="2" charset="0"/>
                </a:rPr>
                <a:t> </a:t>
              </a:r>
              <a:r>
                <a:rPr lang="de-DE" sz="3000" dirty="0" err="1">
                  <a:latin typeface="Barlow" panose="00000500000000000000" pitchFamily="2" charset="0"/>
                </a:rPr>
                <a:t>cost</a:t>
              </a:r>
              <a:r>
                <a:rPr lang="de-DE" sz="3000" dirty="0">
                  <a:latin typeface="Barlow" panose="00000500000000000000" pitchFamily="2" charset="0"/>
                </a:rPr>
                <a:t> per delivery</a:t>
              </a:r>
              <a:endParaRPr lang="de-AT" sz="3000" dirty="0">
                <a:latin typeface="Barlow" panose="00000500000000000000" pitchFamily="2" charset="0"/>
              </a:endParaRPr>
            </a:p>
          </p:txBody>
        </p:sp>
      </p:grpSp>
      <p:grpSp>
        <p:nvGrpSpPr>
          <p:cNvPr id="30" name="Gruppieren 29">
            <a:extLst>
              <a:ext uri="{FF2B5EF4-FFF2-40B4-BE49-F238E27FC236}">
                <a16:creationId xmlns:a16="http://schemas.microsoft.com/office/drawing/2014/main" id="{E146C01B-B712-7FEF-3437-7A2C8C12A218}"/>
              </a:ext>
            </a:extLst>
          </p:cNvPr>
          <p:cNvGrpSpPr/>
          <p:nvPr/>
        </p:nvGrpSpPr>
        <p:grpSpPr>
          <a:xfrm>
            <a:off x="13867395" y="30566809"/>
            <a:ext cx="2700000" cy="2700000"/>
            <a:chOff x="13867395" y="30566809"/>
            <a:chExt cx="2700000" cy="2700000"/>
          </a:xfrm>
        </p:grpSpPr>
        <p:sp>
          <p:nvSpPr>
            <p:cNvPr id="87" name="Ellipse 86">
              <a:extLst>
                <a:ext uri="{FF2B5EF4-FFF2-40B4-BE49-F238E27FC236}">
                  <a16:creationId xmlns:a16="http://schemas.microsoft.com/office/drawing/2014/main" id="{4BFDE090-2FA4-8702-1C46-D8A701B18F00}"/>
                </a:ext>
              </a:extLst>
            </p:cNvPr>
            <p:cNvSpPr>
              <a:spLocks noChangeAspect="1"/>
            </p:cNvSpPr>
            <p:nvPr/>
          </p:nvSpPr>
          <p:spPr>
            <a:xfrm>
              <a:off x="13867395" y="30566809"/>
              <a:ext cx="2700000" cy="2700000"/>
            </a:xfrm>
            <a:prstGeom prst="ellipse">
              <a:avLst/>
            </a:prstGeom>
            <a:solidFill>
              <a:srgbClr val="E1C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58775"/>
              <a:endParaRPr lang="de-AT" sz="3600">
                <a:solidFill>
                  <a:schemeClr val="tx1"/>
                </a:solidFill>
                <a:latin typeface="Barlow" panose="00000500000000000000" pitchFamily="2" charset="-18"/>
              </a:endParaRPr>
            </a:p>
          </p:txBody>
        </p:sp>
        <p:sp>
          <p:nvSpPr>
            <p:cNvPr id="21" name="Textfeld 20">
              <a:extLst>
                <a:ext uri="{FF2B5EF4-FFF2-40B4-BE49-F238E27FC236}">
                  <a16:creationId xmlns:a16="http://schemas.microsoft.com/office/drawing/2014/main" id="{66D05549-BD88-3384-125D-7EBC7949232D}"/>
                </a:ext>
              </a:extLst>
            </p:cNvPr>
            <p:cNvSpPr txBox="1"/>
            <p:nvPr/>
          </p:nvSpPr>
          <p:spPr>
            <a:xfrm>
              <a:off x="14228412" y="30947313"/>
              <a:ext cx="1977966" cy="1938992"/>
            </a:xfrm>
            <a:prstGeom prst="rect">
              <a:avLst/>
            </a:prstGeom>
            <a:noFill/>
          </p:spPr>
          <p:txBody>
            <a:bodyPr wrap="square" rtlCol="0">
              <a:spAutoFit/>
            </a:bodyPr>
            <a:lstStyle/>
            <a:p>
              <a:pPr algn="ctr"/>
              <a:r>
                <a:rPr lang="de-DE" sz="3000" dirty="0">
                  <a:latin typeface="Barlow" panose="00000500000000000000" pitchFamily="2" charset="0"/>
                </a:rPr>
                <a:t>Customer </a:t>
              </a:r>
              <a:r>
                <a:rPr lang="de-DE" sz="3000" dirty="0" err="1">
                  <a:latin typeface="Barlow" panose="00000500000000000000" pitchFamily="2" charset="0"/>
                </a:rPr>
                <a:t>satisfac-tion</a:t>
              </a:r>
              <a:endParaRPr lang="de-DE" sz="3000" dirty="0">
                <a:latin typeface="Barlow" panose="00000500000000000000" pitchFamily="2" charset="0"/>
              </a:endParaRPr>
            </a:p>
            <a:p>
              <a:pPr algn="ctr"/>
              <a:r>
                <a:rPr lang="de-DE" sz="3000" dirty="0">
                  <a:latin typeface="Barlow" panose="00000500000000000000" pitchFamily="2" charset="0"/>
                </a:rPr>
                <a:t>(Score)</a:t>
              </a:r>
              <a:endParaRPr lang="de-AT" sz="3000" dirty="0">
                <a:latin typeface="Barlow" panose="00000500000000000000" pitchFamily="2" charset="0"/>
              </a:endParaRPr>
            </a:p>
          </p:txBody>
        </p:sp>
      </p:grpSp>
      <p:grpSp>
        <p:nvGrpSpPr>
          <p:cNvPr id="29" name="Gruppieren 28">
            <a:extLst>
              <a:ext uri="{FF2B5EF4-FFF2-40B4-BE49-F238E27FC236}">
                <a16:creationId xmlns:a16="http://schemas.microsoft.com/office/drawing/2014/main" id="{1492BBF3-5C14-0200-F447-6E0E8A2D4A8B}"/>
              </a:ext>
            </a:extLst>
          </p:cNvPr>
          <p:cNvGrpSpPr/>
          <p:nvPr/>
        </p:nvGrpSpPr>
        <p:grpSpPr>
          <a:xfrm>
            <a:off x="9956818" y="30566809"/>
            <a:ext cx="2700000" cy="2700000"/>
            <a:chOff x="9956818" y="30566809"/>
            <a:chExt cx="2700000" cy="2700000"/>
          </a:xfrm>
        </p:grpSpPr>
        <p:sp>
          <p:nvSpPr>
            <p:cNvPr id="75" name="Ellipse 74">
              <a:extLst>
                <a:ext uri="{FF2B5EF4-FFF2-40B4-BE49-F238E27FC236}">
                  <a16:creationId xmlns:a16="http://schemas.microsoft.com/office/drawing/2014/main" id="{906A8EF3-3F54-3A32-0A32-965EC0A16BB8}"/>
                </a:ext>
              </a:extLst>
            </p:cNvPr>
            <p:cNvSpPr>
              <a:spLocks noChangeAspect="1"/>
            </p:cNvSpPr>
            <p:nvPr/>
          </p:nvSpPr>
          <p:spPr>
            <a:xfrm>
              <a:off x="9956818" y="30566809"/>
              <a:ext cx="2700000" cy="2700000"/>
            </a:xfrm>
            <a:prstGeom prst="ellipse">
              <a:avLst/>
            </a:prstGeom>
            <a:solidFill>
              <a:srgbClr val="E1C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58775"/>
              <a:endParaRPr lang="de-AT" sz="3600" dirty="0">
                <a:solidFill>
                  <a:schemeClr val="tx1"/>
                </a:solidFill>
                <a:latin typeface="Barlow" panose="00000500000000000000" pitchFamily="2" charset="-18"/>
              </a:endParaRPr>
            </a:p>
          </p:txBody>
        </p:sp>
        <p:sp>
          <p:nvSpPr>
            <p:cNvPr id="28" name="Textfeld 27">
              <a:extLst>
                <a:ext uri="{FF2B5EF4-FFF2-40B4-BE49-F238E27FC236}">
                  <a16:creationId xmlns:a16="http://schemas.microsoft.com/office/drawing/2014/main" id="{662353D1-3697-9FFC-4B8E-A417481768D0}"/>
                </a:ext>
              </a:extLst>
            </p:cNvPr>
            <p:cNvSpPr txBox="1"/>
            <p:nvPr/>
          </p:nvSpPr>
          <p:spPr>
            <a:xfrm>
              <a:off x="10286116" y="31191101"/>
              <a:ext cx="2041404" cy="1477328"/>
            </a:xfrm>
            <a:prstGeom prst="rect">
              <a:avLst/>
            </a:prstGeom>
            <a:noFill/>
          </p:spPr>
          <p:txBody>
            <a:bodyPr wrap="square" rtlCol="0">
              <a:spAutoFit/>
            </a:bodyPr>
            <a:lstStyle/>
            <a:p>
              <a:pPr algn="ctr"/>
              <a:r>
                <a:rPr lang="de-DE" sz="3000" dirty="0">
                  <a:latin typeface="Barlow" panose="00000500000000000000" pitchFamily="2" charset="0"/>
                </a:rPr>
                <a:t>Customer </a:t>
              </a:r>
              <a:r>
                <a:rPr lang="de-DE" sz="3000" dirty="0" err="1">
                  <a:latin typeface="Barlow" panose="00000500000000000000" pitchFamily="2" charset="0"/>
                </a:rPr>
                <a:t>satisfac-tion</a:t>
              </a:r>
              <a:r>
                <a:rPr lang="de-DE" sz="3000" dirty="0">
                  <a:latin typeface="Barlow" panose="00000500000000000000" pitchFamily="2" charset="0"/>
                </a:rPr>
                <a:t> (%)</a:t>
              </a:r>
              <a:endParaRPr lang="de-AT" sz="3000" dirty="0">
                <a:latin typeface="Barlow" panose="00000500000000000000" pitchFamily="2" charset="0"/>
              </a:endParaRPr>
            </a:p>
          </p:txBody>
        </p:sp>
      </p:grpSp>
      <p:grpSp>
        <p:nvGrpSpPr>
          <p:cNvPr id="36" name="Gruppieren 35">
            <a:extLst>
              <a:ext uri="{FF2B5EF4-FFF2-40B4-BE49-F238E27FC236}">
                <a16:creationId xmlns:a16="http://schemas.microsoft.com/office/drawing/2014/main" id="{D2F59F88-E340-ACEC-6675-CBF1965252A2}"/>
              </a:ext>
            </a:extLst>
          </p:cNvPr>
          <p:cNvGrpSpPr/>
          <p:nvPr/>
        </p:nvGrpSpPr>
        <p:grpSpPr>
          <a:xfrm>
            <a:off x="6008861" y="30566809"/>
            <a:ext cx="2700000" cy="2700000"/>
            <a:chOff x="6008861" y="30566809"/>
            <a:chExt cx="2700000" cy="2700000"/>
          </a:xfrm>
        </p:grpSpPr>
        <p:sp>
          <p:nvSpPr>
            <p:cNvPr id="17" name="Rechteck 16">
              <a:extLst>
                <a:ext uri="{FF2B5EF4-FFF2-40B4-BE49-F238E27FC236}">
                  <a16:creationId xmlns:a16="http://schemas.microsoft.com/office/drawing/2014/main" id="{3366933F-F042-A566-8477-1845290D5A50}"/>
                </a:ext>
              </a:extLst>
            </p:cNvPr>
            <p:cNvSpPr>
              <a:spLocks noChangeAspect="1"/>
            </p:cNvSpPr>
            <p:nvPr/>
          </p:nvSpPr>
          <p:spPr>
            <a:xfrm>
              <a:off x="6008861" y="30566809"/>
              <a:ext cx="2700000" cy="2700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AT" sz="2800" dirty="0">
                <a:solidFill>
                  <a:schemeClr val="tx1"/>
                </a:solidFill>
                <a:latin typeface="Barlow" panose="00000500000000000000" pitchFamily="2" charset="-18"/>
              </a:endParaRPr>
            </a:p>
          </p:txBody>
        </p:sp>
        <p:sp>
          <p:nvSpPr>
            <p:cNvPr id="108" name="Textfeld 107">
              <a:extLst>
                <a:ext uri="{FF2B5EF4-FFF2-40B4-BE49-F238E27FC236}">
                  <a16:creationId xmlns:a16="http://schemas.microsoft.com/office/drawing/2014/main" id="{7547E922-678B-EE5E-A183-D265AA77AD56}"/>
                </a:ext>
              </a:extLst>
            </p:cNvPr>
            <p:cNvSpPr txBox="1"/>
            <p:nvPr/>
          </p:nvSpPr>
          <p:spPr>
            <a:xfrm>
              <a:off x="6475442" y="31408978"/>
              <a:ext cx="1766839" cy="1015663"/>
            </a:xfrm>
            <a:prstGeom prst="rect">
              <a:avLst/>
            </a:prstGeom>
            <a:noFill/>
          </p:spPr>
          <p:txBody>
            <a:bodyPr wrap="square" rtlCol="0">
              <a:spAutoFit/>
            </a:bodyPr>
            <a:lstStyle/>
            <a:p>
              <a:pPr algn="ctr"/>
              <a:r>
                <a:rPr lang="de-DE" sz="3000" dirty="0">
                  <a:latin typeface="Barlow" panose="00000500000000000000" pitchFamily="2" charset="0"/>
                </a:rPr>
                <a:t>Shredder </a:t>
              </a:r>
              <a:r>
                <a:rPr lang="de-DE" sz="3000" dirty="0" err="1">
                  <a:latin typeface="Barlow" panose="00000500000000000000" pitchFamily="2" charset="0"/>
                </a:rPr>
                <a:t>output</a:t>
              </a:r>
              <a:endParaRPr lang="de-AT" sz="3000" dirty="0">
                <a:latin typeface="Barlow" panose="00000500000000000000" pitchFamily="2" charset="0"/>
              </a:endParaRPr>
            </a:p>
          </p:txBody>
        </p:sp>
      </p:grpSp>
      <p:grpSp>
        <p:nvGrpSpPr>
          <p:cNvPr id="46" name="Gruppieren 45">
            <a:extLst>
              <a:ext uri="{FF2B5EF4-FFF2-40B4-BE49-F238E27FC236}">
                <a16:creationId xmlns:a16="http://schemas.microsoft.com/office/drawing/2014/main" id="{A8FC93C6-B85F-34B8-B9DF-C099A97418B0}"/>
              </a:ext>
            </a:extLst>
          </p:cNvPr>
          <p:cNvGrpSpPr/>
          <p:nvPr/>
        </p:nvGrpSpPr>
        <p:grpSpPr>
          <a:xfrm>
            <a:off x="6008862" y="33622367"/>
            <a:ext cx="2700000" cy="2700000"/>
            <a:chOff x="6008861" y="33622367"/>
            <a:chExt cx="2700000" cy="2700000"/>
          </a:xfrm>
        </p:grpSpPr>
        <p:sp>
          <p:nvSpPr>
            <p:cNvPr id="37" name="Rechteck 36">
              <a:extLst>
                <a:ext uri="{FF2B5EF4-FFF2-40B4-BE49-F238E27FC236}">
                  <a16:creationId xmlns:a16="http://schemas.microsoft.com/office/drawing/2014/main" id="{7D95E43A-8633-AB5C-5B39-3B8C84C297AB}"/>
                </a:ext>
              </a:extLst>
            </p:cNvPr>
            <p:cNvSpPr>
              <a:spLocks noChangeAspect="1"/>
            </p:cNvSpPr>
            <p:nvPr/>
          </p:nvSpPr>
          <p:spPr>
            <a:xfrm>
              <a:off x="6008861" y="33622367"/>
              <a:ext cx="2700000" cy="2700000"/>
            </a:xfrm>
            <a:prstGeom prst="rect">
              <a:avLst/>
            </a:prstGeom>
            <a:solidFill>
              <a:srgbClr val="CCE4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522288"/>
              <a:endParaRPr lang="de-AT" sz="3600" dirty="0">
                <a:solidFill>
                  <a:schemeClr val="tx1"/>
                </a:solidFill>
                <a:highlight>
                  <a:srgbClr val="CCE4DD"/>
                </a:highlight>
                <a:latin typeface="Barlow" panose="00000500000000000000" pitchFamily="2" charset="-18"/>
              </a:endParaRPr>
            </a:p>
          </p:txBody>
        </p:sp>
        <p:sp>
          <p:nvSpPr>
            <p:cNvPr id="119" name="Textfeld 118">
              <a:extLst>
                <a:ext uri="{FF2B5EF4-FFF2-40B4-BE49-F238E27FC236}">
                  <a16:creationId xmlns:a16="http://schemas.microsoft.com/office/drawing/2014/main" id="{090C78A4-541B-CEBA-B7F1-4923737677CD}"/>
                </a:ext>
              </a:extLst>
            </p:cNvPr>
            <p:cNvSpPr txBox="1"/>
            <p:nvPr/>
          </p:nvSpPr>
          <p:spPr>
            <a:xfrm>
              <a:off x="6245898" y="34233703"/>
              <a:ext cx="2225927" cy="1477328"/>
            </a:xfrm>
            <a:prstGeom prst="rect">
              <a:avLst/>
            </a:prstGeom>
            <a:noFill/>
          </p:spPr>
          <p:txBody>
            <a:bodyPr wrap="square" rtlCol="0">
              <a:spAutoFit/>
            </a:bodyPr>
            <a:lstStyle/>
            <a:p>
              <a:pPr algn="ctr"/>
              <a:r>
                <a:rPr lang="de-DE" sz="3000" dirty="0">
                  <a:latin typeface="Barlow" panose="00000500000000000000" pitchFamily="2" charset="0"/>
                </a:rPr>
                <a:t>CO2 </a:t>
              </a:r>
              <a:r>
                <a:rPr lang="de-DE" sz="3000" dirty="0" err="1">
                  <a:latin typeface="Barlow" panose="00000500000000000000" pitchFamily="2" charset="0"/>
                </a:rPr>
                <a:t>avoidance</a:t>
              </a:r>
              <a:r>
                <a:rPr lang="de-DE" sz="3000" dirty="0">
                  <a:latin typeface="Barlow" panose="00000500000000000000" pitchFamily="2" charset="0"/>
                </a:rPr>
                <a:t> – </a:t>
              </a:r>
              <a:r>
                <a:rPr lang="de-DE" sz="3000" dirty="0" err="1">
                  <a:latin typeface="Barlow" panose="00000500000000000000" pitchFamily="2" charset="0"/>
                </a:rPr>
                <a:t>packaging</a:t>
              </a:r>
              <a:endParaRPr lang="de-AT" sz="3000" dirty="0">
                <a:latin typeface="Barlow" panose="00000500000000000000" pitchFamily="2" charset="0"/>
              </a:endParaRPr>
            </a:p>
          </p:txBody>
        </p:sp>
      </p:grpSp>
      <p:grpSp>
        <p:nvGrpSpPr>
          <p:cNvPr id="39" name="Gruppieren 38">
            <a:extLst>
              <a:ext uri="{FF2B5EF4-FFF2-40B4-BE49-F238E27FC236}">
                <a16:creationId xmlns:a16="http://schemas.microsoft.com/office/drawing/2014/main" id="{C40F35D3-D185-D0B4-1818-0A70C000925D}"/>
              </a:ext>
            </a:extLst>
          </p:cNvPr>
          <p:cNvGrpSpPr/>
          <p:nvPr/>
        </p:nvGrpSpPr>
        <p:grpSpPr>
          <a:xfrm>
            <a:off x="2060905" y="33622367"/>
            <a:ext cx="2700000" cy="2700000"/>
            <a:chOff x="2060905" y="33622367"/>
            <a:chExt cx="2700000" cy="2700000"/>
          </a:xfrm>
        </p:grpSpPr>
        <p:sp>
          <p:nvSpPr>
            <p:cNvPr id="73" name="Rechteck 72">
              <a:extLst>
                <a:ext uri="{FF2B5EF4-FFF2-40B4-BE49-F238E27FC236}">
                  <a16:creationId xmlns:a16="http://schemas.microsoft.com/office/drawing/2014/main" id="{944435DE-0F10-B41B-3957-23DB9103F2F3}"/>
                </a:ext>
              </a:extLst>
            </p:cNvPr>
            <p:cNvSpPr>
              <a:spLocks noChangeAspect="1"/>
            </p:cNvSpPr>
            <p:nvPr/>
          </p:nvSpPr>
          <p:spPr>
            <a:xfrm>
              <a:off x="2060905" y="33622367"/>
              <a:ext cx="2700000" cy="2700000"/>
            </a:xfrm>
            <a:prstGeom prst="rect">
              <a:avLst/>
            </a:prstGeom>
            <a:solidFill>
              <a:srgbClr val="CCE4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522288"/>
              <a:endParaRPr lang="de-AT" sz="3600" dirty="0">
                <a:solidFill>
                  <a:schemeClr val="tx1"/>
                </a:solidFill>
                <a:highlight>
                  <a:srgbClr val="CCE4DD"/>
                </a:highlight>
                <a:latin typeface="Barlow" panose="00000500000000000000" pitchFamily="2" charset="-18"/>
              </a:endParaRPr>
            </a:p>
          </p:txBody>
        </p:sp>
        <p:sp>
          <p:nvSpPr>
            <p:cNvPr id="121" name="Textfeld 120">
              <a:extLst>
                <a:ext uri="{FF2B5EF4-FFF2-40B4-BE49-F238E27FC236}">
                  <a16:creationId xmlns:a16="http://schemas.microsoft.com/office/drawing/2014/main" id="{1A0A1379-3324-88FD-B042-C0149D5DCC9C}"/>
                </a:ext>
              </a:extLst>
            </p:cNvPr>
            <p:cNvSpPr txBox="1"/>
            <p:nvPr/>
          </p:nvSpPr>
          <p:spPr>
            <a:xfrm>
              <a:off x="2214727" y="34233703"/>
              <a:ext cx="2392356" cy="1477328"/>
            </a:xfrm>
            <a:prstGeom prst="rect">
              <a:avLst/>
            </a:prstGeom>
            <a:noFill/>
          </p:spPr>
          <p:txBody>
            <a:bodyPr wrap="square" rtlCol="0">
              <a:spAutoFit/>
            </a:bodyPr>
            <a:lstStyle/>
            <a:p>
              <a:pPr algn="ctr"/>
              <a:r>
                <a:rPr lang="en-US" sz="3000" dirty="0">
                  <a:latin typeface="Barlow" panose="00000500000000000000" pitchFamily="2" charset="0"/>
                </a:rPr>
                <a:t>Share of recycled material</a:t>
              </a:r>
              <a:endParaRPr lang="de-AT" sz="3000" dirty="0">
                <a:latin typeface="Barlow" panose="00000500000000000000" pitchFamily="2" charset="0"/>
              </a:endParaRPr>
            </a:p>
          </p:txBody>
        </p:sp>
      </p:grpSp>
      <p:pic>
        <p:nvPicPr>
          <p:cNvPr id="48" name="Grafik 47">
            <a:extLst>
              <a:ext uri="{FF2B5EF4-FFF2-40B4-BE49-F238E27FC236}">
                <a16:creationId xmlns:a16="http://schemas.microsoft.com/office/drawing/2014/main" id="{D16ABFAC-1622-31B1-5F73-2954596C3BC1}"/>
              </a:ext>
            </a:extLst>
          </p:cNvPr>
          <p:cNvPicPr>
            <a:picLocks noChangeAspect="1"/>
          </p:cNvPicPr>
          <p:nvPr/>
        </p:nvPicPr>
        <p:blipFill>
          <a:blip r:embed="rId7">
            <a:extLst>
              <a:ext uri="{28A0092B-C50C-407E-A947-70E740481C1C}">
                <a14:useLocalDpi xmlns:a14="http://schemas.microsoft.com/office/drawing/2010/main" val="0"/>
              </a:ext>
            </a:extLst>
          </a:blip>
          <a:srcRect l="5111" r="6070"/>
          <a:stretch>
            <a:fillRect/>
          </a:stretch>
        </p:blipFill>
        <p:spPr>
          <a:xfrm>
            <a:off x="21892836" y="25708347"/>
            <a:ext cx="7319800" cy="10982325"/>
          </a:xfrm>
          <a:prstGeom prst="roundRect">
            <a:avLst>
              <a:gd name="adj" fmla="val 9106"/>
            </a:avLst>
          </a:prstGeom>
        </p:spPr>
      </p:pic>
    </p:spTree>
    <p:extLst>
      <p:ext uri="{BB962C8B-B14F-4D97-AF65-F5344CB8AC3E}">
        <p14:creationId xmlns:p14="http://schemas.microsoft.com/office/powerpoint/2010/main" val="1970216626"/>
      </p:ext>
    </p:extLst>
  </p:cSld>
  <p:clrMapOvr>
    <a:masterClrMapping/>
  </p:clrMapOvr>
</p:sld>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yw pakietu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296</Words>
  <Application>Microsoft Office PowerPoint</Application>
  <PresentationFormat>Benutzerdefiniert</PresentationFormat>
  <Paragraphs>51</Paragraphs>
  <Slides>1</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Aptos</vt:lpstr>
      <vt:lpstr>Aptos Display</vt:lpstr>
      <vt:lpstr>Arial</vt:lpstr>
      <vt:lpstr>Barlow</vt:lpstr>
      <vt:lpstr>Barlow ExtraBold</vt:lpstr>
      <vt:lpstr>Barlow SemiBold</vt:lpstr>
      <vt:lpstr>Motyw pakietu Office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Ani Sukiasyan | Łukasiewicz – PIT</dc:creator>
  <cp:lastModifiedBy>Gerda Hartmann</cp:lastModifiedBy>
  <cp:revision>78</cp:revision>
  <dcterms:created xsi:type="dcterms:W3CDTF">2025-10-15T12:43:45Z</dcterms:created>
  <dcterms:modified xsi:type="dcterms:W3CDTF">2026-04-07T10:33:41Z</dcterms:modified>
</cp:coreProperties>
</file>