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5"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37" userDrawn="1">
          <p15:clr>
            <a:srgbClr val="A4A3A4"/>
          </p15:clr>
        </p15:guide>
        <p15:guide id="2" pos="1280" userDrawn="1">
          <p15:clr>
            <a:srgbClr val="A4A3A4"/>
          </p15:clr>
        </p15:guide>
        <p15:guide id="3" pos="14344" userDrawn="1">
          <p15:clr>
            <a:srgbClr val="A4A3A4"/>
          </p15:clr>
        </p15:guide>
        <p15:guide id="4" pos="1842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53"/>
    <a:srgbClr val="E1C19E"/>
    <a:srgbClr val="CCE4DD"/>
    <a:srgbClr val="F2F2F2"/>
    <a:srgbClr val="C1E5F5"/>
    <a:srgbClr val="D9F2D0"/>
    <a:srgbClr val="007752"/>
    <a:srgbClr val="FBC7FB"/>
    <a:srgbClr val="0098A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2328" y="-2190"/>
      </p:cViewPr>
      <p:guideLst>
        <p:guide orient="horz" pos="12937"/>
        <p:guide pos="1280"/>
        <p:guide pos="14344"/>
        <p:guide pos="18426"/>
      </p:guideLst>
    </p:cSldViewPr>
  </p:slideViewPr>
  <p:notesTextViewPr>
    <p:cViewPr>
      <p:scale>
        <a:sx n="1" d="1"/>
        <a:sy n="1" d="1"/>
      </p:scale>
      <p:origin x="0" y="0"/>
    </p:cViewPr>
  </p:notesTextViewPr>
  <p:notesViewPr>
    <p:cSldViewPr snapToGrid="0" showGuide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13146-D1F8-474D-8CAC-D21CB687EF09}" type="datetimeFigureOut">
              <a:rPr lang="pl-PL" smtClean="0"/>
              <a:t>7.04.2026</a:t>
            </a:fld>
            <a:endParaRPr lang="pl-PL"/>
          </a:p>
        </p:txBody>
      </p:sp>
      <p:sp>
        <p:nvSpPr>
          <p:cNvPr id="4" name="Symbol zastępczy obrazu slajd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B864DE-B3CB-4B46-9BFB-BA5F4A176CDF}" type="slidenum">
              <a:rPr lang="pl-PL" smtClean="0"/>
              <a:t>‹Nr.›</a:t>
            </a:fld>
            <a:endParaRPr lang="pl-PL"/>
          </a:p>
        </p:txBody>
      </p:sp>
    </p:spTree>
    <p:extLst>
      <p:ext uri="{BB962C8B-B14F-4D97-AF65-F5344CB8AC3E}">
        <p14:creationId xmlns:p14="http://schemas.microsoft.com/office/powerpoint/2010/main" val="45303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lajd tytułowy">
    <p:spTree>
      <p:nvGrpSpPr>
        <p:cNvPr id="1" name=""/>
        <p:cNvGrpSpPr/>
        <p:nvPr/>
      </p:nvGrpSpPr>
      <p:grpSpPr>
        <a:xfrm>
          <a:off x="0" y="0"/>
          <a:ext cx="0" cy="0"/>
          <a:chOff x="0" y="0"/>
          <a:chExt cx="0" cy="0"/>
        </a:xfrm>
      </p:grpSpPr>
      <p:pic>
        <p:nvPicPr>
          <p:cNvPr id="6" name="Grafika 5">
            <a:extLst>
              <a:ext uri="{FF2B5EF4-FFF2-40B4-BE49-F238E27FC236}">
                <a16:creationId xmlns:a16="http://schemas.microsoft.com/office/drawing/2014/main" id="{EC23C347-7D39-0109-DBE8-6128A3D9C2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599625" y="808038"/>
            <a:ext cx="8604858" cy="1313373"/>
          </a:xfrm>
          <a:prstGeom prst="rect">
            <a:avLst/>
          </a:prstGeom>
        </p:spPr>
      </p:pic>
      <p:pic>
        <p:nvPicPr>
          <p:cNvPr id="5" name="Grafika 4">
            <a:extLst>
              <a:ext uri="{FF2B5EF4-FFF2-40B4-BE49-F238E27FC236}">
                <a16:creationId xmlns:a16="http://schemas.microsoft.com/office/drawing/2014/main" id="{7FDFD3BC-05E5-71EF-E9D0-4926877C87D8}"/>
              </a:ext>
            </a:extLst>
          </p:cNvPr>
          <p:cNvPicPr>
            <a:picLocks noChangeAspect="1"/>
          </p:cNvPicPr>
          <p:nvPr userDrawn="1"/>
        </p:nvPicPr>
        <p:blipFill>
          <a:blip>
            <a:extLst>
              <a:ext uri="{96DAC541-7B7A-43D3-8B79-37D633B846F1}">
                <asvg:svgBlip xmlns:asvg="http://schemas.microsoft.com/office/drawing/2016/SVG/main" r:embed="rId3"/>
              </a:ext>
            </a:extLst>
          </a:blip>
          <a:srcRect t="43994"/>
          <a:stretch>
            <a:fillRect/>
          </a:stretch>
        </p:blipFill>
        <p:spPr>
          <a:xfrm rot="5400000">
            <a:off x="16029229" y="19928986"/>
            <a:ext cx="17202861" cy="11641907"/>
          </a:xfrm>
          <a:prstGeom prst="rect">
            <a:avLst/>
          </a:prstGeom>
        </p:spPr>
      </p:pic>
    </p:spTree>
    <p:extLst>
      <p:ext uri="{BB962C8B-B14F-4D97-AF65-F5344CB8AC3E}">
        <p14:creationId xmlns:p14="http://schemas.microsoft.com/office/powerpoint/2010/main" val="1371657709"/>
      </p:ext>
    </p:extLst>
  </p:cSld>
  <p:clrMapOvr>
    <a:masterClrMapping/>
  </p:clrMapOvr>
  <p:extLst>
    <p:ext uri="{DCECCB84-F9BA-43D5-87BE-67443E8EF086}">
      <p15:sldGuideLst xmlns:p15="http://schemas.microsoft.com/office/powerpoint/2012/main">
        <p15:guide id="1" pos="9898" userDrawn="1">
          <p15:clr>
            <a:srgbClr val="FBAE40"/>
          </p15:clr>
        </p15:guide>
        <p15:guide id="2" pos="91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pl-PL"/>
              <a:t>Kliknij, aby edytować styl</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393649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09284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pl-PL"/>
              <a:t>Kliknij, aby edytować styl</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tint val="82000"/>
                  </a:schemeClr>
                </a:solidFill>
              </a:defRPr>
            </a:lvl1pPr>
            <a:lvl2pPr marL="1513743" indent="0">
              <a:buNone/>
              <a:defRPr sz="6622">
                <a:solidFill>
                  <a:schemeClr val="tx1">
                    <a:tint val="82000"/>
                  </a:schemeClr>
                </a:solidFill>
              </a:defRPr>
            </a:lvl2pPr>
            <a:lvl3pPr marL="3027487" indent="0">
              <a:buNone/>
              <a:defRPr sz="5960">
                <a:solidFill>
                  <a:schemeClr val="tx1">
                    <a:tint val="82000"/>
                  </a:schemeClr>
                </a:solidFill>
              </a:defRPr>
            </a:lvl3pPr>
            <a:lvl4pPr marL="4541230" indent="0">
              <a:buNone/>
              <a:defRPr sz="5297">
                <a:solidFill>
                  <a:schemeClr val="tx1">
                    <a:tint val="82000"/>
                  </a:schemeClr>
                </a:solidFill>
              </a:defRPr>
            </a:lvl4pPr>
            <a:lvl5pPr marL="6054974" indent="0">
              <a:buNone/>
              <a:defRPr sz="5297">
                <a:solidFill>
                  <a:schemeClr val="tx1">
                    <a:tint val="82000"/>
                  </a:schemeClr>
                </a:solidFill>
              </a:defRPr>
            </a:lvl5pPr>
            <a:lvl6pPr marL="7568717" indent="0">
              <a:buNone/>
              <a:defRPr sz="5297">
                <a:solidFill>
                  <a:schemeClr val="tx1">
                    <a:tint val="82000"/>
                  </a:schemeClr>
                </a:solidFill>
              </a:defRPr>
            </a:lvl6pPr>
            <a:lvl7pPr marL="9082461" indent="0">
              <a:buNone/>
              <a:defRPr sz="5297">
                <a:solidFill>
                  <a:schemeClr val="tx1">
                    <a:tint val="82000"/>
                  </a:schemeClr>
                </a:solidFill>
              </a:defRPr>
            </a:lvl7pPr>
            <a:lvl8pPr marL="10596204" indent="0">
              <a:buNone/>
              <a:defRPr sz="5297">
                <a:solidFill>
                  <a:schemeClr val="tx1">
                    <a:tint val="82000"/>
                  </a:schemeClr>
                </a:solidFill>
              </a:defRPr>
            </a:lvl8pPr>
            <a:lvl9pPr marL="12109948" indent="0">
              <a:buNone/>
              <a:defRPr sz="5297">
                <a:solidFill>
                  <a:schemeClr val="tx1">
                    <a:tint val="82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936959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739245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pl-PL"/>
              <a:t>Kliknij, aby edytować styl</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pl-PL"/>
              <a:t>Kliknij, aby edytować style wzorca tekstu</a:t>
            </a:r>
          </a:p>
        </p:txBody>
      </p:sp>
      <p:sp>
        <p:nvSpPr>
          <p:cNvPr id="4" name="Content Placeholder 3"/>
          <p:cNvSpPr>
            <a:spLocks noGrp="1"/>
          </p:cNvSpPr>
          <p:nvPr>
            <p:ph sz="half" idx="2"/>
          </p:nvPr>
        </p:nvSpPr>
        <p:spPr>
          <a:xfrm>
            <a:off x="2085368" y="15635264"/>
            <a:ext cx="12807832" cy="2299711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pl-PL"/>
              <a:t>Kliknij, aby edytować style wzorca tekstu</a:t>
            </a:r>
          </a:p>
        </p:txBody>
      </p:sp>
      <p:sp>
        <p:nvSpPr>
          <p:cNvPr id="6" name="Content Placeholder 5"/>
          <p:cNvSpPr>
            <a:spLocks noGrp="1"/>
          </p:cNvSpPr>
          <p:nvPr>
            <p:ph sz="quarter" idx="4"/>
          </p:nvPr>
        </p:nvSpPr>
        <p:spPr>
          <a:xfrm>
            <a:off x="15326828" y="15635264"/>
            <a:ext cx="12870909" cy="2299711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36A17612-DDC4-41DA-BDA5-EDC9BCEF2F74}" type="datetimeFigureOut">
              <a:rPr lang="pl-PL" smtClean="0"/>
              <a:t>7.04.2026</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6414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36A17612-DDC4-41DA-BDA5-EDC9BCEF2F74}" type="datetimeFigureOut">
              <a:rPr lang="pl-PL" smtClean="0"/>
              <a:t>7.04.2026</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894215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17612-DDC4-41DA-BDA5-EDC9BCEF2F74}" type="datetimeFigureOut">
              <a:rPr lang="pl-PL" smtClean="0"/>
              <a:t>7.04.2026</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715258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pl-PL"/>
              <a:t>Kliknij, aby edytować styl</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713201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pl-PL"/>
              <a:t>Kliknij, aby edytować styl</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pl-PL"/>
              <a:t>Kliknij ikonę, aby dodać obraz</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36A17612-DDC4-41DA-BDA5-EDC9BCEF2F74}" type="datetimeFigureOut">
              <a:rPr lang="pl-PL" smtClean="0"/>
              <a:t>7.04.2026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284052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1154667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6A17612-DDC4-41DA-BDA5-EDC9BCEF2F74}" type="datetimeFigureOut">
              <a:rPr lang="pl-PL" smtClean="0"/>
              <a:t>7.04.2026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CEF03E0-C063-49E5-A41B-BBDF8FCE0093}" type="slidenum">
              <a:rPr lang="pl-PL" smtClean="0"/>
              <a:t>‹Nr.›</a:t>
            </a:fld>
            <a:endParaRPr lang="pl-PL"/>
          </a:p>
        </p:txBody>
      </p:sp>
    </p:spTree>
    <p:extLst>
      <p:ext uri="{BB962C8B-B14F-4D97-AF65-F5344CB8AC3E}">
        <p14:creationId xmlns:p14="http://schemas.microsoft.com/office/powerpoint/2010/main" val="3590613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82000"/>
                  </a:schemeClr>
                </a:solidFill>
              </a:defRPr>
            </a:lvl1pPr>
          </a:lstStyle>
          <a:p>
            <a:fld id="{36A17612-DDC4-41DA-BDA5-EDC9BCEF2F74}" type="datetimeFigureOut">
              <a:rPr lang="pl-PL" smtClean="0"/>
              <a:t>7.04.2026</a:t>
            </a:fld>
            <a:endParaRPr lang="pl-PL"/>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82000"/>
                  </a:schemeClr>
                </a:solidFill>
              </a:defRPr>
            </a:lvl1pPr>
          </a:lstStyle>
          <a:p>
            <a:endParaRPr lang="pl-PL"/>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82000"/>
                  </a:schemeClr>
                </a:solidFill>
              </a:defRPr>
            </a:lvl1pPr>
          </a:lstStyle>
          <a:p>
            <a:fld id="{7CEF03E0-C063-49E5-A41B-BBDF8FCE0093}" type="slidenum">
              <a:rPr lang="pl-PL" smtClean="0"/>
              <a:t>‹Nr.›</a:t>
            </a:fld>
            <a:endParaRPr lang="pl-PL"/>
          </a:p>
        </p:txBody>
      </p:sp>
    </p:spTree>
    <p:extLst>
      <p:ext uri="{BB962C8B-B14F-4D97-AF65-F5344CB8AC3E}">
        <p14:creationId xmlns:p14="http://schemas.microsoft.com/office/powerpoint/2010/main" val="3145179730"/>
      </p:ext>
    </p:extLst>
  </p:cSld>
  <p:clrMap bg1="lt1" tx1="dk1" bg2="lt2" tx2="dk2" accent1="accent1" accent2="accent2" accent3="accent3" accent4="accent4" accent5="accent5" accent6="accent6" hlink="hlink" folHlink="folHlink"/>
  <p:sldLayoutIdLst>
    <p:sldLayoutId id="2147483673"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9" userDrawn="1">
          <p15:clr>
            <a:srgbClr val="F26B43"/>
          </p15:clr>
        </p15:guide>
        <p15:guide id="2" pos="18154" userDrawn="1">
          <p15:clr>
            <a:srgbClr val="F26B43"/>
          </p15:clr>
        </p15:guide>
        <p15:guide id="4" pos="917" userDrawn="1">
          <p15:clr>
            <a:srgbClr val="F26B43"/>
          </p15:clr>
        </p15:guide>
        <p15:guide id="5" orient="horz" pos="26454" userDrawn="1">
          <p15:clr>
            <a:srgbClr val="F26B43"/>
          </p15:clr>
        </p15:guide>
        <p15:guide id="6" orient="horz" pos="13481" userDrawn="1">
          <p15:clr>
            <a:srgbClr val="F26B43"/>
          </p15:clr>
        </p15:guide>
        <p15:guide id="7" pos="95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33E4-B904-D9EB-611E-CD88C3C037CF}"/>
            </a:ext>
          </a:extLst>
        </p:cNvPr>
        <p:cNvGrpSpPr/>
        <p:nvPr/>
      </p:nvGrpSpPr>
      <p:grpSpPr>
        <a:xfrm>
          <a:off x="0" y="0"/>
          <a:ext cx="0" cy="0"/>
          <a:chOff x="0" y="0"/>
          <a:chExt cx="0" cy="0"/>
        </a:xfrm>
      </p:grpSpPr>
      <p:pic>
        <p:nvPicPr>
          <p:cNvPr id="46" name="Grafik 45">
            <a:extLst>
              <a:ext uri="{FF2B5EF4-FFF2-40B4-BE49-F238E27FC236}">
                <a16:creationId xmlns:a16="http://schemas.microsoft.com/office/drawing/2014/main" id="{2EF7933B-CB8B-6679-8744-63731DE5E635}"/>
              </a:ext>
            </a:extLst>
          </p:cNvPr>
          <p:cNvPicPr>
            <a:picLocks noChangeAspect="1"/>
          </p:cNvPicPr>
          <p:nvPr/>
        </p:nvPicPr>
        <p:blipFill>
          <a:blip r:embed="rId2"/>
          <a:srcRect l="-444" t="15562" r="444" b="589"/>
          <a:stretch>
            <a:fillRect/>
          </a:stretch>
        </p:blipFill>
        <p:spPr>
          <a:xfrm>
            <a:off x="15784142" y="20609749"/>
            <a:ext cx="12459918" cy="6963281"/>
          </a:xfrm>
          <a:prstGeom prst="roundRect">
            <a:avLst>
              <a:gd name="adj" fmla="val 12981"/>
            </a:avLst>
          </a:prstGeom>
        </p:spPr>
      </p:pic>
      <p:sp>
        <p:nvSpPr>
          <p:cNvPr id="63" name="Rechteck: abgerundete Ecken 62">
            <a:extLst>
              <a:ext uri="{FF2B5EF4-FFF2-40B4-BE49-F238E27FC236}">
                <a16:creationId xmlns:a16="http://schemas.microsoft.com/office/drawing/2014/main" id="{1D25671E-2530-64A5-5AD3-F88B3428A12D}"/>
              </a:ext>
            </a:extLst>
          </p:cNvPr>
          <p:cNvSpPr/>
          <p:nvPr/>
        </p:nvSpPr>
        <p:spPr>
          <a:xfrm>
            <a:off x="1770696" y="37668903"/>
            <a:ext cx="27008977" cy="1462540"/>
          </a:xfrm>
          <a:prstGeom prst="roundRect">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pole tekstowe 7">
            <a:extLst>
              <a:ext uri="{FF2B5EF4-FFF2-40B4-BE49-F238E27FC236}">
                <a16:creationId xmlns:a16="http://schemas.microsoft.com/office/drawing/2014/main" id="{EA72EA51-899D-E6AA-A5B2-19294D492B15}"/>
              </a:ext>
            </a:extLst>
          </p:cNvPr>
          <p:cNvSpPr txBox="1"/>
          <p:nvPr/>
        </p:nvSpPr>
        <p:spPr>
          <a:xfrm>
            <a:off x="1325700" y="538994"/>
            <a:ext cx="16469090" cy="2657138"/>
          </a:xfrm>
          <a:prstGeom prst="rect">
            <a:avLst/>
          </a:prstGeom>
          <a:noFill/>
        </p:spPr>
        <p:txBody>
          <a:bodyPr wrap="square" rtlCol="0">
            <a:spAutoFit/>
          </a:bodyPr>
          <a:lstStyle/>
          <a:p>
            <a:pPr>
              <a:lnSpc>
                <a:spcPts val="10000"/>
              </a:lnSpc>
            </a:pPr>
            <a:r>
              <a:rPr lang="en-US" sz="8800" b="1" dirty="0">
                <a:latin typeface="Barlow" panose="00000500000000000000" pitchFamily="2" charset="-18"/>
                <a:ea typeface="Open Sans" pitchFamily="2" charset="0"/>
                <a:cs typeface="Open Sans" pitchFamily="2" charset="0"/>
              </a:rPr>
              <a:t>ZE deliveries of biologically produced food (AT)</a:t>
            </a:r>
          </a:p>
        </p:txBody>
      </p:sp>
      <p:sp>
        <p:nvSpPr>
          <p:cNvPr id="7" name="Prostokąt: zaokrąglone rogi 6">
            <a:extLst>
              <a:ext uri="{FF2B5EF4-FFF2-40B4-BE49-F238E27FC236}">
                <a16:creationId xmlns:a16="http://schemas.microsoft.com/office/drawing/2014/main" id="{33411DA7-3856-271A-BD6C-AB920D11AD4E}"/>
              </a:ext>
            </a:extLst>
          </p:cNvPr>
          <p:cNvSpPr/>
          <p:nvPr/>
        </p:nvSpPr>
        <p:spPr>
          <a:xfrm>
            <a:off x="1440000" y="3986007"/>
            <a:ext cx="27767147" cy="4257561"/>
          </a:xfrm>
          <a:prstGeom prst="roundRect">
            <a:avLst>
              <a:gd name="adj" fmla="val 10060"/>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Text Box 565">
            <a:extLst>
              <a:ext uri="{FF2B5EF4-FFF2-40B4-BE49-F238E27FC236}">
                <a16:creationId xmlns:a16="http://schemas.microsoft.com/office/drawing/2014/main" id="{55D3EFB5-D67B-9C1F-8EC6-7155EB5DDA64}"/>
              </a:ext>
            </a:extLst>
          </p:cNvPr>
          <p:cNvSpPr txBox="1">
            <a:spLocks noChangeArrowheads="1"/>
          </p:cNvSpPr>
          <p:nvPr/>
        </p:nvSpPr>
        <p:spPr bwMode="auto">
          <a:xfrm>
            <a:off x="6036653" y="40746465"/>
            <a:ext cx="14756440" cy="168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r">
              <a:spcBef>
                <a:spcPct val="0"/>
              </a:spcBef>
              <a:buNone/>
            </a:pPr>
            <a:r>
              <a:rPr lang="en-US" altLang="fr-FR" sz="2000" dirty="0">
                <a:solidFill>
                  <a:schemeClr val="tx1">
                    <a:lumMod val="95000"/>
                    <a:lumOff val="5000"/>
                  </a:schemeClr>
                </a:solidFill>
                <a:latin typeface="Barlow" panose="00000500000000000000" pitchFamily="2" charset="-18"/>
              </a:rPr>
              <a:t>Funded by the European Union under grant agreement No 101147942. Views and opinions expressed are however those of the author(s) only and do not necessarily reflect those of the European Union or European Climate, Infrastructure and Environment Executive Agency (CINEA). Neither the European Union nor the granting authority can be held responsible for them.</a:t>
            </a:r>
          </a:p>
        </p:txBody>
      </p:sp>
      <p:pic>
        <p:nvPicPr>
          <p:cNvPr id="4" name="Grafika 3">
            <a:extLst>
              <a:ext uri="{FF2B5EF4-FFF2-40B4-BE49-F238E27FC236}">
                <a16:creationId xmlns:a16="http://schemas.microsoft.com/office/drawing/2014/main" id="{7500570D-6DC5-6D22-9A78-E4D20F8A66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8875" y="41043885"/>
            <a:ext cx="4414484" cy="929365"/>
          </a:xfrm>
          <a:prstGeom prst="rect">
            <a:avLst/>
          </a:prstGeom>
        </p:spPr>
      </p:pic>
      <p:sp>
        <p:nvSpPr>
          <p:cNvPr id="5" name="pole tekstowe 4">
            <a:extLst>
              <a:ext uri="{FF2B5EF4-FFF2-40B4-BE49-F238E27FC236}">
                <a16:creationId xmlns:a16="http://schemas.microsoft.com/office/drawing/2014/main" id="{7CB92E8C-BFD3-AEA6-107C-9A73A0B1FE4D}"/>
              </a:ext>
            </a:extLst>
          </p:cNvPr>
          <p:cNvSpPr txBox="1"/>
          <p:nvPr/>
        </p:nvSpPr>
        <p:spPr>
          <a:xfrm>
            <a:off x="1974359" y="4495669"/>
            <a:ext cx="26269701" cy="1754326"/>
          </a:xfrm>
          <a:prstGeom prst="rect">
            <a:avLst/>
          </a:prstGeom>
          <a:noFill/>
        </p:spPr>
        <p:txBody>
          <a:bodyPr wrap="square" rtlCol="0">
            <a:spAutoFit/>
          </a:bodyPr>
          <a:lstStyle/>
          <a:p>
            <a:r>
              <a:rPr lang="en-US" sz="5400" dirty="0">
                <a:latin typeface="Barlow" panose="00000500000000000000" pitchFamily="2" charset="-18"/>
                <a:ea typeface="Open Sans" pitchFamily="2" charset="0"/>
                <a:cs typeface="Open Sans" pitchFamily="2" charset="0"/>
              </a:rPr>
              <a:t>All parcels were handed over to AT Post producing some CO2 in transport. In the test the parcels for Vienna are sorted out and delivered 100% CO2 free with cargo bikes.</a:t>
            </a:r>
          </a:p>
        </p:txBody>
      </p:sp>
      <p:sp>
        <p:nvSpPr>
          <p:cNvPr id="11" name="pole tekstowe 10">
            <a:extLst>
              <a:ext uri="{FF2B5EF4-FFF2-40B4-BE49-F238E27FC236}">
                <a16:creationId xmlns:a16="http://schemas.microsoft.com/office/drawing/2014/main" id="{319A7280-6673-721C-89FE-AB228CC80768}"/>
              </a:ext>
            </a:extLst>
          </p:cNvPr>
          <p:cNvSpPr txBox="1"/>
          <p:nvPr/>
        </p:nvSpPr>
        <p:spPr>
          <a:xfrm>
            <a:off x="1974359" y="6997608"/>
            <a:ext cx="12131010" cy="769441"/>
          </a:xfrm>
          <a:prstGeom prst="rect">
            <a:avLst/>
          </a:prstGeom>
          <a:noFill/>
        </p:spPr>
        <p:txBody>
          <a:bodyPr wrap="square" rtlCol="0">
            <a:spAutoFit/>
          </a:bodyPr>
          <a:lstStyle/>
          <a:p>
            <a:r>
              <a:rPr lang="en-US" sz="4400" dirty="0">
                <a:latin typeface="Barlow" panose="00000500000000000000" pitchFamily="2" charset="-18"/>
                <a:ea typeface="Open Sans" pitchFamily="2" charset="0"/>
                <a:cs typeface="Open Sans" pitchFamily="2" charset="0"/>
              </a:rPr>
              <a:t>Pilot period: Feb 1, 2026 – Jan 31, 2027</a:t>
            </a:r>
          </a:p>
        </p:txBody>
      </p:sp>
      <p:grpSp>
        <p:nvGrpSpPr>
          <p:cNvPr id="31" name="Grupa 30">
            <a:extLst>
              <a:ext uri="{FF2B5EF4-FFF2-40B4-BE49-F238E27FC236}">
                <a16:creationId xmlns:a16="http://schemas.microsoft.com/office/drawing/2014/main" id="{D61ED82F-57F0-3709-C05A-57C97478BE16}"/>
              </a:ext>
            </a:extLst>
          </p:cNvPr>
          <p:cNvGrpSpPr/>
          <p:nvPr/>
        </p:nvGrpSpPr>
        <p:grpSpPr>
          <a:xfrm>
            <a:off x="1324800" y="9630560"/>
            <a:ext cx="26360684" cy="1261885"/>
            <a:chOff x="1218801" y="8617658"/>
            <a:chExt cx="26360684" cy="1261885"/>
          </a:xfrm>
        </p:grpSpPr>
        <p:sp>
          <p:nvSpPr>
            <p:cNvPr id="12" name="pole tekstowe 11">
              <a:extLst>
                <a:ext uri="{FF2B5EF4-FFF2-40B4-BE49-F238E27FC236}">
                  <a16:creationId xmlns:a16="http://schemas.microsoft.com/office/drawing/2014/main" id="{27872B25-0DA4-A2B9-049F-9AFED127BB7C}"/>
                </a:ext>
              </a:extLst>
            </p:cNvPr>
            <p:cNvSpPr txBox="1"/>
            <p:nvPr/>
          </p:nvSpPr>
          <p:spPr>
            <a:xfrm>
              <a:off x="1218801" y="8617658"/>
              <a:ext cx="1959990"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Identify parcels</a:t>
              </a:r>
            </a:p>
          </p:txBody>
        </p:sp>
        <p:sp>
          <p:nvSpPr>
            <p:cNvPr id="13" name="pole tekstowe 12">
              <a:extLst>
                <a:ext uri="{FF2B5EF4-FFF2-40B4-BE49-F238E27FC236}">
                  <a16:creationId xmlns:a16="http://schemas.microsoft.com/office/drawing/2014/main" id="{5052B5CA-3457-8C29-6D98-FD2230088950}"/>
                </a:ext>
              </a:extLst>
            </p:cNvPr>
            <p:cNvSpPr txBox="1"/>
            <p:nvPr/>
          </p:nvSpPr>
          <p:spPr>
            <a:xfrm>
              <a:off x="5850756" y="8617658"/>
              <a:ext cx="3903342"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Transfer data and parcels</a:t>
              </a:r>
            </a:p>
          </p:txBody>
        </p:sp>
        <p:sp>
          <p:nvSpPr>
            <p:cNvPr id="14" name="pole tekstowe 13">
              <a:extLst>
                <a:ext uri="{FF2B5EF4-FFF2-40B4-BE49-F238E27FC236}">
                  <a16:creationId xmlns:a16="http://schemas.microsoft.com/office/drawing/2014/main" id="{9AEC6F2B-DA67-1827-4EAF-E7477E4F68A5}"/>
                </a:ext>
              </a:extLst>
            </p:cNvPr>
            <p:cNvSpPr txBox="1"/>
            <p:nvPr/>
          </p:nvSpPr>
          <p:spPr>
            <a:xfrm>
              <a:off x="11446223" y="8617658"/>
              <a:ext cx="3538893"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Plan and assign delivery routes</a:t>
              </a:r>
            </a:p>
          </p:txBody>
        </p:sp>
        <p:sp>
          <p:nvSpPr>
            <p:cNvPr id="15" name="pole tekstowe 14">
              <a:extLst>
                <a:ext uri="{FF2B5EF4-FFF2-40B4-BE49-F238E27FC236}">
                  <a16:creationId xmlns:a16="http://schemas.microsoft.com/office/drawing/2014/main" id="{26593D2E-D354-6324-8970-0D54449F5208}"/>
                </a:ext>
              </a:extLst>
            </p:cNvPr>
            <p:cNvSpPr txBox="1"/>
            <p:nvPr/>
          </p:nvSpPr>
          <p:spPr>
            <a:xfrm>
              <a:off x="17473240" y="8617658"/>
              <a:ext cx="3538892"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Load scooters and deliver</a:t>
              </a:r>
            </a:p>
          </p:txBody>
        </p:sp>
        <p:sp>
          <p:nvSpPr>
            <p:cNvPr id="16" name="pole tekstowe 15">
              <a:extLst>
                <a:ext uri="{FF2B5EF4-FFF2-40B4-BE49-F238E27FC236}">
                  <a16:creationId xmlns:a16="http://schemas.microsoft.com/office/drawing/2014/main" id="{08886AD9-B4A7-0B6E-8C86-C51B7A83C1C6}"/>
                </a:ext>
              </a:extLst>
            </p:cNvPr>
            <p:cNvSpPr txBox="1"/>
            <p:nvPr/>
          </p:nvSpPr>
          <p:spPr>
            <a:xfrm>
              <a:off x="23211387" y="8617659"/>
              <a:ext cx="4368098" cy="1261884"/>
            </a:xfrm>
            <a:prstGeom prst="rect">
              <a:avLst/>
            </a:prstGeom>
            <a:noFill/>
          </p:spPr>
          <p:txBody>
            <a:bodyPr wrap="square" rtlCol="0">
              <a:spAutoFit/>
            </a:bodyPr>
            <a:lstStyle/>
            <a:p>
              <a:r>
                <a:rPr lang="en-US" sz="3800" b="1" dirty="0">
                  <a:latin typeface="Barlow" panose="00000500000000000000" pitchFamily="2" charset="-18"/>
                  <a:ea typeface="Open Sans" pitchFamily="2" charset="0"/>
                  <a:cs typeface="Open Sans" pitchFamily="2" charset="0"/>
                </a:rPr>
                <a:t>Confirm completed</a:t>
              </a:r>
              <a:r>
                <a:rPr lang="pl-PL" sz="3800" b="1" dirty="0">
                  <a:latin typeface="Barlow" panose="00000500000000000000" pitchFamily="2" charset="-18"/>
                  <a:ea typeface="Open Sans" pitchFamily="2" charset="0"/>
                  <a:cs typeface="Open Sans" pitchFamily="2" charset="0"/>
                </a:rPr>
                <a:t> </a:t>
              </a:r>
              <a:r>
                <a:rPr lang="en-US" sz="3800" b="1" dirty="0">
                  <a:latin typeface="Barlow" panose="00000500000000000000" pitchFamily="2" charset="-18"/>
                  <a:ea typeface="Open Sans" pitchFamily="2" charset="0"/>
                  <a:cs typeface="Open Sans" pitchFamily="2" charset="0"/>
                </a:rPr>
                <a:t>delivery</a:t>
              </a:r>
            </a:p>
          </p:txBody>
        </p:sp>
      </p:grpSp>
      <p:cxnSp>
        <p:nvCxnSpPr>
          <p:cNvPr id="9" name="Łącznik prosty 8">
            <a:extLst>
              <a:ext uri="{FF2B5EF4-FFF2-40B4-BE49-F238E27FC236}">
                <a16:creationId xmlns:a16="http://schemas.microsoft.com/office/drawing/2014/main" id="{0253FD86-2D8A-AD98-4759-E171AB476507}"/>
              </a:ext>
            </a:extLst>
          </p:cNvPr>
          <p:cNvCxnSpPr>
            <a:cxnSpLocks/>
          </p:cNvCxnSpPr>
          <p:nvPr/>
        </p:nvCxnSpPr>
        <p:spPr>
          <a:xfrm>
            <a:off x="1770697" y="9272001"/>
            <a:ext cx="21830841" cy="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sp>
        <p:nvSpPr>
          <p:cNvPr id="10" name="Owal 9">
            <a:extLst>
              <a:ext uri="{FF2B5EF4-FFF2-40B4-BE49-F238E27FC236}">
                <a16:creationId xmlns:a16="http://schemas.microsoft.com/office/drawing/2014/main" id="{5F2A5762-13ED-8164-71CF-7E827157B4A6}"/>
              </a:ext>
            </a:extLst>
          </p:cNvPr>
          <p:cNvSpPr>
            <a:spLocks noChangeAspect="1"/>
          </p:cNvSpPr>
          <p:nvPr/>
        </p:nvSpPr>
        <p:spPr>
          <a:xfrm>
            <a:off x="1439999"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1</a:t>
            </a:r>
            <a:endParaRPr lang="pl-PL" sz="2800" b="1" dirty="0"/>
          </a:p>
        </p:txBody>
      </p:sp>
      <p:sp>
        <p:nvSpPr>
          <p:cNvPr id="23" name="Owal 22">
            <a:extLst>
              <a:ext uri="{FF2B5EF4-FFF2-40B4-BE49-F238E27FC236}">
                <a16:creationId xmlns:a16="http://schemas.microsoft.com/office/drawing/2014/main" id="{B52B6AB3-8890-CB80-0D6A-A031569A731B}"/>
              </a:ext>
            </a:extLst>
          </p:cNvPr>
          <p:cNvSpPr>
            <a:spLocks noChangeAspect="1"/>
          </p:cNvSpPr>
          <p:nvPr/>
        </p:nvSpPr>
        <p:spPr>
          <a:xfrm>
            <a:off x="6281678"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2</a:t>
            </a:r>
            <a:endParaRPr lang="pl-PL" sz="2800" dirty="0"/>
          </a:p>
        </p:txBody>
      </p:sp>
      <p:sp>
        <p:nvSpPr>
          <p:cNvPr id="24" name="Owal 23">
            <a:extLst>
              <a:ext uri="{FF2B5EF4-FFF2-40B4-BE49-F238E27FC236}">
                <a16:creationId xmlns:a16="http://schemas.microsoft.com/office/drawing/2014/main" id="{AAB48500-B9DE-B68B-519C-D006EF5759AD}"/>
              </a:ext>
            </a:extLst>
          </p:cNvPr>
          <p:cNvSpPr>
            <a:spLocks noChangeAspect="1"/>
          </p:cNvSpPr>
          <p:nvPr/>
        </p:nvSpPr>
        <p:spPr>
          <a:xfrm>
            <a:off x="11489820"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3</a:t>
            </a:r>
            <a:endParaRPr lang="pl-PL" sz="2800" dirty="0"/>
          </a:p>
        </p:txBody>
      </p:sp>
      <p:sp>
        <p:nvSpPr>
          <p:cNvPr id="25" name="Owal 24">
            <a:extLst>
              <a:ext uri="{FF2B5EF4-FFF2-40B4-BE49-F238E27FC236}">
                <a16:creationId xmlns:a16="http://schemas.microsoft.com/office/drawing/2014/main" id="{7058E74B-AF76-9F3D-B4DE-1F7432EBEBEA}"/>
              </a:ext>
            </a:extLst>
          </p:cNvPr>
          <p:cNvSpPr>
            <a:spLocks noChangeAspect="1"/>
          </p:cNvSpPr>
          <p:nvPr/>
        </p:nvSpPr>
        <p:spPr>
          <a:xfrm>
            <a:off x="17473413"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4</a:t>
            </a:r>
            <a:endParaRPr lang="pl-PL" sz="2800" dirty="0"/>
          </a:p>
        </p:txBody>
      </p:sp>
      <p:sp>
        <p:nvSpPr>
          <p:cNvPr id="26" name="Owal 25">
            <a:extLst>
              <a:ext uri="{FF2B5EF4-FFF2-40B4-BE49-F238E27FC236}">
                <a16:creationId xmlns:a16="http://schemas.microsoft.com/office/drawing/2014/main" id="{03923FC7-B176-1202-5DB7-43ECC472E98B}"/>
              </a:ext>
            </a:extLst>
          </p:cNvPr>
          <p:cNvSpPr>
            <a:spLocks noChangeAspect="1"/>
          </p:cNvSpPr>
          <p:nvPr/>
        </p:nvSpPr>
        <p:spPr>
          <a:xfrm>
            <a:off x="23339481" y="8912294"/>
            <a:ext cx="684000" cy="684000"/>
          </a:xfrm>
          <a:prstGeom prst="ellipse">
            <a:avLst/>
          </a:prstGeom>
          <a:solidFill>
            <a:srgbClr val="0077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5</a:t>
            </a:r>
            <a:endParaRPr lang="pl-PL" sz="2800" dirty="0"/>
          </a:p>
        </p:txBody>
      </p:sp>
      <p:grpSp>
        <p:nvGrpSpPr>
          <p:cNvPr id="61" name="Grupa 60">
            <a:extLst>
              <a:ext uri="{FF2B5EF4-FFF2-40B4-BE49-F238E27FC236}">
                <a16:creationId xmlns:a16="http://schemas.microsoft.com/office/drawing/2014/main" id="{1846055B-A586-2A12-9A50-E45D98B85F3D}"/>
              </a:ext>
            </a:extLst>
          </p:cNvPr>
          <p:cNvGrpSpPr/>
          <p:nvPr/>
        </p:nvGrpSpPr>
        <p:grpSpPr>
          <a:xfrm>
            <a:off x="1944000" y="37675595"/>
            <a:ext cx="25646161" cy="2306070"/>
            <a:chOff x="421830" y="37976201"/>
            <a:chExt cx="20507546" cy="2306070"/>
          </a:xfrm>
        </p:grpSpPr>
        <p:sp>
          <p:nvSpPr>
            <p:cNvPr id="40" name="pole tekstowe 39">
              <a:extLst>
                <a:ext uri="{FF2B5EF4-FFF2-40B4-BE49-F238E27FC236}">
                  <a16:creationId xmlns:a16="http://schemas.microsoft.com/office/drawing/2014/main" id="{4C9A0AC5-5859-F29D-9699-8534973BDCF2}"/>
                </a:ext>
              </a:extLst>
            </p:cNvPr>
            <p:cNvSpPr txBox="1"/>
            <p:nvPr/>
          </p:nvSpPr>
          <p:spPr>
            <a:xfrm>
              <a:off x="421830" y="37976201"/>
              <a:ext cx="3756947" cy="1446550"/>
            </a:xfrm>
            <a:prstGeom prst="rect">
              <a:avLst/>
            </a:prstGeom>
            <a:noFill/>
          </p:spPr>
          <p:txBody>
            <a:bodyPr wrap="square">
              <a:spAutoFit/>
            </a:bodyPr>
            <a:lstStyle/>
            <a:p>
              <a:r>
                <a:rPr lang="de-DE" sz="4400" dirty="0">
                  <a:solidFill>
                    <a:schemeClr val="bg1"/>
                  </a:solidFill>
                  <a:latin typeface="Barlow ExtraBold" panose="00000900000000000000" pitchFamily="2" charset="0"/>
                </a:rPr>
                <a:t>SCENARIO IMPACT MATRIX</a:t>
              </a:r>
              <a:endParaRPr lang="de-AT" sz="4400" dirty="0">
                <a:solidFill>
                  <a:schemeClr val="bg1"/>
                </a:solidFill>
                <a:latin typeface="Barlow ExtraBold" panose="00000900000000000000" pitchFamily="2" charset="0"/>
              </a:endParaRPr>
            </a:p>
          </p:txBody>
        </p:sp>
        <p:sp>
          <p:nvSpPr>
            <p:cNvPr id="41" name="pole tekstowe 40">
              <a:extLst>
                <a:ext uri="{FF2B5EF4-FFF2-40B4-BE49-F238E27FC236}">
                  <a16:creationId xmlns:a16="http://schemas.microsoft.com/office/drawing/2014/main" id="{2C904392-A4C4-EBA3-60F2-9EB85D18589E}"/>
                </a:ext>
              </a:extLst>
            </p:cNvPr>
            <p:cNvSpPr txBox="1"/>
            <p:nvPr/>
          </p:nvSpPr>
          <p:spPr>
            <a:xfrm>
              <a:off x="4960524" y="38099312"/>
              <a:ext cx="3047684" cy="1200329"/>
            </a:xfrm>
            <a:prstGeom prst="rect">
              <a:avLst/>
            </a:prstGeom>
            <a:noFill/>
          </p:spPr>
          <p:txBody>
            <a:bodyPr wrap="square">
              <a:spAutoFit/>
            </a:bodyPr>
            <a:lstStyle/>
            <a:p>
              <a:r>
                <a:rPr lang="de-DE" sz="3600" dirty="0" err="1">
                  <a:solidFill>
                    <a:schemeClr val="bg1"/>
                  </a:solidFill>
                  <a:latin typeface="Barlow" panose="00000500000000000000" pitchFamily="2" charset="-18"/>
                </a:rPr>
                <a:t>Logistics</a:t>
              </a:r>
              <a:r>
                <a:rPr lang="de-DE" sz="3600" dirty="0">
                  <a:solidFill>
                    <a:schemeClr val="bg1"/>
                  </a:solidFill>
                  <a:latin typeface="Barlow" panose="00000500000000000000" pitchFamily="2" charset="-18"/>
                </a:rPr>
                <a:t> Consolidation</a:t>
              </a:r>
            </a:p>
          </p:txBody>
        </p:sp>
        <p:sp>
          <p:nvSpPr>
            <p:cNvPr id="42" name="pole tekstowe 41">
              <a:extLst>
                <a:ext uri="{FF2B5EF4-FFF2-40B4-BE49-F238E27FC236}">
                  <a16:creationId xmlns:a16="http://schemas.microsoft.com/office/drawing/2014/main" id="{E2C73D4F-70EC-3CA4-10BE-1BC38BE3969E}"/>
                </a:ext>
              </a:extLst>
            </p:cNvPr>
            <p:cNvSpPr txBox="1"/>
            <p:nvPr/>
          </p:nvSpPr>
          <p:spPr>
            <a:xfrm>
              <a:off x="8840616" y="38099312"/>
              <a:ext cx="2392442" cy="1200329"/>
            </a:xfrm>
            <a:prstGeom prst="rect">
              <a:avLst/>
            </a:prstGeom>
            <a:noFill/>
          </p:spPr>
          <p:txBody>
            <a:bodyPr wrap="square">
              <a:spAutoFit/>
            </a:bodyPr>
            <a:lstStyle/>
            <a:p>
              <a:r>
                <a:rPr lang="de-DE" sz="3600" dirty="0">
                  <a:solidFill>
                    <a:schemeClr val="bg1"/>
                  </a:solidFill>
                  <a:latin typeface="Barlow" panose="00000500000000000000" pitchFamily="2" charset="-18"/>
                </a:rPr>
                <a:t>Transport Mode Shift</a:t>
              </a:r>
            </a:p>
          </p:txBody>
        </p:sp>
        <p:sp>
          <p:nvSpPr>
            <p:cNvPr id="43" name="pole tekstowe 42">
              <a:extLst>
                <a:ext uri="{FF2B5EF4-FFF2-40B4-BE49-F238E27FC236}">
                  <a16:creationId xmlns:a16="http://schemas.microsoft.com/office/drawing/2014/main" id="{FF795956-A4F1-E0C7-A7C0-3EFF4299DE42}"/>
                </a:ext>
              </a:extLst>
            </p:cNvPr>
            <p:cNvSpPr txBox="1"/>
            <p:nvPr/>
          </p:nvSpPr>
          <p:spPr>
            <a:xfrm>
              <a:off x="11997631" y="38099312"/>
              <a:ext cx="3825943" cy="1200329"/>
            </a:xfrm>
            <a:prstGeom prst="rect">
              <a:avLst/>
            </a:prstGeom>
            <a:noFill/>
          </p:spPr>
          <p:txBody>
            <a:bodyPr wrap="square">
              <a:spAutoFit/>
            </a:bodyPr>
            <a:lstStyle/>
            <a:p>
              <a:r>
                <a:rPr lang="de-DE" sz="3600" dirty="0">
                  <a:solidFill>
                    <a:schemeClr val="bg1"/>
                  </a:solidFill>
                  <a:latin typeface="Barlow" panose="00000500000000000000" pitchFamily="2" charset="-18"/>
                </a:rPr>
                <a:t>Consumer </a:t>
              </a:r>
              <a:r>
                <a:rPr lang="de-DE" sz="3600" dirty="0" err="1">
                  <a:solidFill>
                    <a:schemeClr val="bg1"/>
                  </a:solidFill>
                  <a:latin typeface="Barlow" panose="00000500000000000000" pitchFamily="2" charset="-18"/>
                </a:rPr>
                <a:t>Behaviour</a:t>
              </a:r>
              <a:r>
                <a:rPr lang="de-DE" sz="3600" dirty="0">
                  <a:solidFill>
                    <a:schemeClr val="bg1"/>
                  </a:solidFill>
                  <a:latin typeface="Barlow" panose="00000500000000000000" pitchFamily="2" charset="-18"/>
                </a:rPr>
                <a:t> Change</a:t>
              </a:r>
            </a:p>
          </p:txBody>
        </p:sp>
        <p:sp>
          <p:nvSpPr>
            <p:cNvPr id="44" name="pole tekstowe 43">
              <a:extLst>
                <a:ext uri="{FF2B5EF4-FFF2-40B4-BE49-F238E27FC236}">
                  <a16:creationId xmlns:a16="http://schemas.microsoft.com/office/drawing/2014/main" id="{21359391-B308-87C7-FAAE-ADDA5F9FFDC3}"/>
                </a:ext>
              </a:extLst>
            </p:cNvPr>
            <p:cNvSpPr txBox="1"/>
            <p:nvPr/>
          </p:nvSpPr>
          <p:spPr>
            <a:xfrm>
              <a:off x="16393382" y="38099312"/>
              <a:ext cx="4535994" cy="1200329"/>
            </a:xfrm>
            <a:prstGeom prst="rect">
              <a:avLst/>
            </a:prstGeom>
            <a:noFill/>
          </p:spPr>
          <p:txBody>
            <a:bodyPr wrap="square">
              <a:spAutoFit/>
            </a:bodyPr>
            <a:lstStyle/>
            <a:p>
              <a:r>
                <a:rPr lang="de-DE" sz="3600" dirty="0" err="1">
                  <a:solidFill>
                    <a:schemeClr val="bg1"/>
                  </a:solidFill>
                  <a:latin typeface="Barlow" panose="00000500000000000000" pitchFamily="2" charset="-18"/>
                </a:rPr>
                <a:t>Resource</a:t>
              </a:r>
              <a:r>
                <a:rPr lang="de-DE" sz="3600" dirty="0">
                  <a:solidFill>
                    <a:schemeClr val="bg1"/>
                  </a:solidFill>
                  <a:latin typeface="Barlow" panose="00000500000000000000" pitchFamily="2" charset="-18"/>
                </a:rPr>
                <a:t> Efficiency / </a:t>
              </a:r>
              <a:r>
                <a:rPr lang="de-DE" sz="3600" dirty="0" err="1">
                  <a:solidFill>
                    <a:schemeClr val="bg1"/>
                  </a:solidFill>
                  <a:latin typeface="Barlow" panose="00000500000000000000" pitchFamily="2" charset="-18"/>
                </a:rPr>
                <a:t>Preservation</a:t>
              </a:r>
              <a:endParaRPr lang="de-DE" sz="3600" dirty="0">
                <a:solidFill>
                  <a:schemeClr val="bg1"/>
                </a:solidFill>
                <a:latin typeface="Barlow" panose="00000500000000000000" pitchFamily="2" charset="-18"/>
              </a:endParaRPr>
            </a:p>
          </p:txBody>
        </p:sp>
        <p:sp>
          <p:nvSpPr>
            <p:cNvPr id="45" name="pole tekstowe 44">
              <a:extLst>
                <a:ext uri="{FF2B5EF4-FFF2-40B4-BE49-F238E27FC236}">
                  <a16:creationId xmlns:a16="http://schemas.microsoft.com/office/drawing/2014/main" id="{BA869C24-B6CF-4147-CA1D-13F5B373328B}"/>
                </a:ext>
              </a:extLst>
            </p:cNvPr>
            <p:cNvSpPr txBox="1"/>
            <p:nvPr/>
          </p:nvSpPr>
          <p:spPr>
            <a:xfrm>
              <a:off x="775554" y="39492999"/>
              <a:ext cx="3825943" cy="646331"/>
            </a:xfrm>
            <a:prstGeom prst="rect">
              <a:avLst/>
            </a:prstGeom>
            <a:noFill/>
          </p:spPr>
          <p:txBody>
            <a:bodyPr wrap="square">
              <a:spAutoFit/>
            </a:bodyPr>
            <a:lstStyle/>
            <a:p>
              <a:r>
                <a:rPr lang="de-DE" sz="3600" b="1" dirty="0">
                  <a:latin typeface="Barlow" panose="00000500000000000000" pitchFamily="2" charset="-18"/>
                </a:rPr>
                <a:t>Scenario Impact</a:t>
              </a:r>
            </a:p>
          </p:txBody>
        </p:sp>
        <p:cxnSp>
          <p:nvCxnSpPr>
            <p:cNvPr id="51" name="Łącznik prosty 50">
              <a:extLst>
                <a:ext uri="{FF2B5EF4-FFF2-40B4-BE49-F238E27FC236}">
                  <a16:creationId xmlns:a16="http://schemas.microsoft.com/office/drawing/2014/main" id="{3AEB9231-70E8-F796-96FA-706B4AF96421}"/>
                </a:ext>
              </a:extLst>
            </p:cNvPr>
            <p:cNvCxnSpPr/>
            <p:nvPr/>
          </p:nvCxnSpPr>
          <p:spPr>
            <a:xfrm>
              <a:off x="4626237"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2" name="Łącznik prosty 51">
              <a:extLst>
                <a:ext uri="{FF2B5EF4-FFF2-40B4-BE49-F238E27FC236}">
                  <a16:creationId xmlns:a16="http://schemas.microsoft.com/office/drawing/2014/main" id="{C37B4947-4B1F-27B6-6EA6-A1CA291DBC70}"/>
                </a:ext>
              </a:extLst>
            </p:cNvPr>
            <p:cNvCxnSpPr/>
            <p:nvPr/>
          </p:nvCxnSpPr>
          <p:spPr>
            <a:xfrm>
              <a:off x="8564272"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3" name="Łącznik prosty 52">
              <a:extLst>
                <a:ext uri="{FF2B5EF4-FFF2-40B4-BE49-F238E27FC236}">
                  <a16:creationId xmlns:a16="http://schemas.microsoft.com/office/drawing/2014/main" id="{15A0239B-0FFE-0AC2-60F2-F2524D5B0415}"/>
                </a:ext>
              </a:extLst>
            </p:cNvPr>
            <p:cNvCxnSpPr/>
            <p:nvPr/>
          </p:nvCxnSpPr>
          <p:spPr>
            <a:xfrm>
              <a:off x="11751449"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cxnSp>
          <p:nvCxnSpPr>
            <p:cNvPr id="54" name="Łącznik prosty 53">
              <a:extLst>
                <a:ext uri="{FF2B5EF4-FFF2-40B4-BE49-F238E27FC236}">
                  <a16:creationId xmlns:a16="http://schemas.microsoft.com/office/drawing/2014/main" id="{53FA8403-D8CC-C33A-EA0D-DAF6047976A4}"/>
                </a:ext>
              </a:extLst>
            </p:cNvPr>
            <p:cNvCxnSpPr/>
            <p:nvPr/>
          </p:nvCxnSpPr>
          <p:spPr>
            <a:xfrm>
              <a:off x="16120707" y="38014301"/>
              <a:ext cx="0" cy="226797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sp>
          <p:nvSpPr>
            <p:cNvPr id="55" name="pole tekstowe 54">
              <a:extLst>
                <a:ext uri="{FF2B5EF4-FFF2-40B4-BE49-F238E27FC236}">
                  <a16:creationId xmlns:a16="http://schemas.microsoft.com/office/drawing/2014/main" id="{AB1EC14B-B7C3-9450-4289-B1F077FA9DCA}"/>
                </a:ext>
              </a:extLst>
            </p:cNvPr>
            <p:cNvSpPr txBox="1"/>
            <p:nvPr/>
          </p:nvSpPr>
          <p:spPr>
            <a:xfrm>
              <a:off x="4820942" y="39492999"/>
              <a:ext cx="3689217" cy="646331"/>
            </a:xfrm>
            <a:prstGeom prst="rect">
              <a:avLst/>
            </a:prstGeom>
            <a:noFill/>
          </p:spPr>
          <p:txBody>
            <a:bodyPr wrap="square">
              <a:spAutoFit/>
            </a:bodyPr>
            <a:lstStyle/>
            <a:p>
              <a:pPr algn="ctr"/>
              <a:r>
                <a:rPr lang="pl-PL" sz="3600" b="1" dirty="0">
                  <a:latin typeface="Barlow" panose="00000500000000000000" pitchFamily="2" charset="-18"/>
                </a:rPr>
                <a:t>x</a:t>
              </a:r>
              <a:endParaRPr lang="de-DE" sz="3600" b="1" dirty="0">
                <a:latin typeface="Barlow" panose="00000500000000000000" pitchFamily="2" charset="-18"/>
              </a:endParaRPr>
            </a:p>
          </p:txBody>
        </p:sp>
        <p:sp>
          <p:nvSpPr>
            <p:cNvPr id="57" name="pole tekstowe 56">
              <a:extLst>
                <a:ext uri="{FF2B5EF4-FFF2-40B4-BE49-F238E27FC236}">
                  <a16:creationId xmlns:a16="http://schemas.microsoft.com/office/drawing/2014/main" id="{10ACC089-38B3-2D13-ABA3-2B2D0A611768}"/>
                </a:ext>
              </a:extLst>
            </p:cNvPr>
            <p:cNvSpPr txBox="1"/>
            <p:nvPr/>
          </p:nvSpPr>
          <p:spPr>
            <a:xfrm>
              <a:off x="8602156" y="39493002"/>
              <a:ext cx="3119132" cy="646324"/>
            </a:xfrm>
            <a:prstGeom prst="rect">
              <a:avLst/>
            </a:prstGeom>
            <a:noFill/>
          </p:spPr>
          <p:txBody>
            <a:bodyPr wrap="square">
              <a:spAutoFit/>
            </a:bodyPr>
            <a:lstStyle/>
            <a:p>
              <a:pPr algn="ctr"/>
              <a:r>
                <a:rPr lang="pl-PL" sz="3600" b="1" dirty="0">
                  <a:solidFill>
                    <a:srgbClr val="007752"/>
                  </a:solidFill>
                  <a:latin typeface="Barlow" panose="00000500000000000000" pitchFamily="2" charset="-18"/>
                </a:rPr>
                <a:t>x</a:t>
              </a:r>
              <a:endParaRPr lang="de-DE" sz="3600" b="1" dirty="0">
                <a:solidFill>
                  <a:srgbClr val="007752"/>
                </a:solidFill>
                <a:latin typeface="Barlow" panose="00000500000000000000" pitchFamily="2" charset="-18"/>
              </a:endParaRPr>
            </a:p>
          </p:txBody>
        </p:sp>
        <p:sp>
          <p:nvSpPr>
            <p:cNvPr id="58" name="pole tekstowe 57">
              <a:extLst>
                <a:ext uri="{FF2B5EF4-FFF2-40B4-BE49-F238E27FC236}">
                  <a16:creationId xmlns:a16="http://schemas.microsoft.com/office/drawing/2014/main" id="{71CD3654-F8C8-73F9-69D6-B87E004418A4}"/>
                </a:ext>
              </a:extLst>
            </p:cNvPr>
            <p:cNvSpPr txBox="1"/>
            <p:nvPr/>
          </p:nvSpPr>
          <p:spPr>
            <a:xfrm>
              <a:off x="11725628" y="39492999"/>
              <a:ext cx="4424576" cy="646331"/>
            </a:xfrm>
            <a:prstGeom prst="rect">
              <a:avLst/>
            </a:prstGeom>
            <a:noFill/>
          </p:spPr>
          <p:txBody>
            <a:bodyPr wrap="square">
              <a:spAutoFit/>
            </a:bodyPr>
            <a:lstStyle/>
            <a:p>
              <a:pPr algn="ctr"/>
              <a:r>
                <a:rPr lang="pl-PL" sz="3600" b="1" dirty="0">
                  <a:solidFill>
                    <a:schemeClr val="bg1"/>
                  </a:solidFill>
                  <a:latin typeface="Barlow" panose="00000500000000000000" pitchFamily="2" charset="-18"/>
                </a:rPr>
                <a:t>x</a:t>
              </a:r>
              <a:endParaRPr lang="de-DE" sz="3600" b="1" dirty="0">
                <a:solidFill>
                  <a:schemeClr val="bg1"/>
                </a:solidFill>
                <a:latin typeface="Barlow" panose="00000500000000000000" pitchFamily="2" charset="-18"/>
              </a:endParaRPr>
            </a:p>
          </p:txBody>
        </p:sp>
        <p:sp>
          <p:nvSpPr>
            <p:cNvPr id="59" name="pole tekstowe 58">
              <a:extLst>
                <a:ext uri="{FF2B5EF4-FFF2-40B4-BE49-F238E27FC236}">
                  <a16:creationId xmlns:a16="http://schemas.microsoft.com/office/drawing/2014/main" id="{BC385C3A-61D3-AB50-9B94-7116937D2046}"/>
                </a:ext>
              </a:extLst>
            </p:cNvPr>
            <p:cNvSpPr txBox="1"/>
            <p:nvPr/>
          </p:nvSpPr>
          <p:spPr>
            <a:xfrm>
              <a:off x="16150204" y="39492999"/>
              <a:ext cx="4667357" cy="646331"/>
            </a:xfrm>
            <a:prstGeom prst="rect">
              <a:avLst/>
            </a:prstGeom>
            <a:noFill/>
          </p:spPr>
          <p:txBody>
            <a:bodyPr wrap="square">
              <a:spAutoFit/>
            </a:bodyPr>
            <a:lstStyle/>
            <a:p>
              <a:pPr algn="ctr"/>
              <a:r>
                <a:rPr lang="pl-PL" sz="3600" b="1" dirty="0">
                  <a:solidFill>
                    <a:schemeClr val="bg1"/>
                  </a:solidFill>
                  <a:latin typeface="Barlow" panose="00000500000000000000" pitchFamily="2" charset="-18"/>
                </a:rPr>
                <a:t>x</a:t>
              </a:r>
              <a:endParaRPr lang="de-DE" sz="3600" b="1" dirty="0">
                <a:solidFill>
                  <a:schemeClr val="bg1"/>
                </a:solidFill>
                <a:latin typeface="Barlow" panose="00000500000000000000" pitchFamily="2" charset="-18"/>
              </a:endParaRPr>
            </a:p>
          </p:txBody>
        </p:sp>
      </p:grpSp>
      <p:pic>
        <p:nvPicPr>
          <p:cNvPr id="95" name="Grafik 43">
            <a:extLst>
              <a:ext uri="{FF2B5EF4-FFF2-40B4-BE49-F238E27FC236}">
                <a16:creationId xmlns:a16="http://schemas.microsoft.com/office/drawing/2014/main" id="{27BC0219-0792-82EA-16E3-C08957E2E25B}"/>
              </a:ext>
            </a:extLst>
          </p:cNvPr>
          <p:cNvPicPr>
            <a:picLocks noChangeAspect="1"/>
          </p:cNvPicPr>
          <p:nvPr/>
        </p:nvPicPr>
        <p:blipFill>
          <a:blip r:embed="rId4"/>
          <a:stretch>
            <a:fillRect/>
          </a:stretch>
        </p:blipFill>
        <p:spPr>
          <a:xfrm>
            <a:off x="22316204" y="41214616"/>
            <a:ext cx="3497175" cy="687201"/>
          </a:xfrm>
          <a:prstGeom prst="rect">
            <a:avLst/>
          </a:prstGeom>
        </p:spPr>
      </p:pic>
      <p:pic>
        <p:nvPicPr>
          <p:cNvPr id="96" name="Grafik 44">
            <a:extLst>
              <a:ext uri="{FF2B5EF4-FFF2-40B4-BE49-F238E27FC236}">
                <a16:creationId xmlns:a16="http://schemas.microsoft.com/office/drawing/2014/main" id="{6307FD5B-0F16-5D5D-D16C-A85D322B2E75}"/>
              </a:ext>
            </a:extLst>
          </p:cNvPr>
          <p:cNvPicPr>
            <a:picLocks noChangeAspect="1"/>
          </p:cNvPicPr>
          <p:nvPr/>
        </p:nvPicPr>
        <p:blipFill>
          <a:blip r:embed="rId5"/>
          <a:stretch>
            <a:fillRect/>
          </a:stretch>
        </p:blipFill>
        <p:spPr>
          <a:xfrm>
            <a:off x="26571029" y="40452035"/>
            <a:ext cx="2248446" cy="1521215"/>
          </a:xfrm>
          <a:prstGeom prst="rect">
            <a:avLst/>
          </a:prstGeom>
        </p:spPr>
      </p:pic>
      <p:cxnSp>
        <p:nvCxnSpPr>
          <p:cNvPr id="100" name="Łącznik prosty 99">
            <a:extLst>
              <a:ext uri="{FF2B5EF4-FFF2-40B4-BE49-F238E27FC236}">
                <a16:creationId xmlns:a16="http://schemas.microsoft.com/office/drawing/2014/main" id="{4B30CD70-694A-6D82-BAF2-0ACE327CD255}"/>
              </a:ext>
            </a:extLst>
          </p:cNvPr>
          <p:cNvCxnSpPr>
            <a:cxnSpLocks/>
          </p:cNvCxnSpPr>
          <p:nvPr/>
        </p:nvCxnSpPr>
        <p:spPr>
          <a:xfrm>
            <a:off x="21575687" y="41065158"/>
            <a:ext cx="0" cy="951840"/>
          </a:xfrm>
          <a:prstGeom prst="line">
            <a:avLst/>
          </a:prstGeom>
          <a:ln w="57150">
            <a:solidFill>
              <a:srgbClr val="007752"/>
            </a:solidFill>
          </a:ln>
        </p:spPr>
        <p:style>
          <a:lnRef idx="2">
            <a:schemeClr val="accent1"/>
          </a:lnRef>
          <a:fillRef idx="0">
            <a:schemeClr val="accent1"/>
          </a:fillRef>
          <a:effectRef idx="1">
            <a:schemeClr val="accent1"/>
          </a:effectRef>
          <a:fontRef idx="minor">
            <a:schemeClr val="tx1"/>
          </a:fontRef>
        </p:style>
      </p:cxnSp>
      <p:grpSp>
        <p:nvGrpSpPr>
          <p:cNvPr id="71" name="Gruppieren 70">
            <a:extLst>
              <a:ext uri="{FF2B5EF4-FFF2-40B4-BE49-F238E27FC236}">
                <a16:creationId xmlns:a16="http://schemas.microsoft.com/office/drawing/2014/main" id="{11813434-DC1D-E6FB-9A0C-EBFDC4A940A3}"/>
              </a:ext>
            </a:extLst>
          </p:cNvPr>
          <p:cNvGrpSpPr/>
          <p:nvPr/>
        </p:nvGrpSpPr>
        <p:grpSpPr>
          <a:xfrm>
            <a:off x="15868174" y="16874866"/>
            <a:ext cx="13320000" cy="3061982"/>
            <a:chOff x="15868174" y="16874866"/>
            <a:chExt cx="13320000" cy="3061982"/>
          </a:xfrm>
        </p:grpSpPr>
        <p:sp>
          <p:nvSpPr>
            <p:cNvPr id="64" name="Freihandform: Form 63">
              <a:extLst>
                <a:ext uri="{FF2B5EF4-FFF2-40B4-BE49-F238E27FC236}">
                  <a16:creationId xmlns:a16="http://schemas.microsoft.com/office/drawing/2014/main" id="{F3F29075-DC55-6265-E115-A31F22308E97}"/>
                </a:ext>
              </a:extLst>
            </p:cNvPr>
            <p:cNvSpPr/>
            <p:nvPr/>
          </p:nvSpPr>
          <p:spPr>
            <a:xfrm>
              <a:off x="15868174" y="16874866"/>
              <a:ext cx="13320000" cy="972000"/>
            </a:xfrm>
            <a:custGeom>
              <a:avLst/>
              <a:gdLst>
                <a:gd name="csX0" fmla="*/ 750788 w 13377600"/>
                <a:gd name="csY0" fmla="*/ 0 h 904420"/>
                <a:gd name="csX1" fmla="*/ 12626812 w 13377600"/>
                <a:gd name="csY1" fmla="*/ 0 h 904420"/>
                <a:gd name="csX2" fmla="*/ 13377600 w 13377600"/>
                <a:gd name="csY2" fmla="*/ 750788 h 904420"/>
                <a:gd name="csX3" fmla="*/ 13377600 w 13377600"/>
                <a:gd name="csY3" fmla="*/ 904420 h 904420"/>
                <a:gd name="csX4" fmla="*/ 0 w 13377600"/>
                <a:gd name="csY4" fmla="*/ 904420 h 904420"/>
                <a:gd name="csX5" fmla="*/ 0 w 13377600"/>
                <a:gd name="csY5" fmla="*/ 750788 h 904420"/>
                <a:gd name="csX6" fmla="*/ 750788 w 13377600"/>
                <a:gd name="csY6" fmla="*/ 0 h 9044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77600" h="904420">
                  <a:moveTo>
                    <a:pt x="750788" y="0"/>
                  </a:moveTo>
                  <a:lnTo>
                    <a:pt x="12626812" y="0"/>
                  </a:lnTo>
                  <a:cubicBezTo>
                    <a:pt x="13041461" y="0"/>
                    <a:pt x="13377600" y="336140"/>
                    <a:pt x="13377600" y="750788"/>
                  </a:cubicBezTo>
                  <a:lnTo>
                    <a:pt x="13377600" y="904420"/>
                  </a:lnTo>
                  <a:lnTo>
                    <a:pt x="0" y="904420"/>
                  </a:lnTo>
                  <a:lnTo>
                    <a:pt x="0" y="750788"/>
                  </a:lnTo>
                  <a:cubicBezTo>
                    <a:pt x="0" y="336140"/>
                    <a:pt x="336139" y="0"/>
                    <a:pt x="750788" y="0"/>
                  </a:cubicBezTo>
                  <a:close/>
                </a:path>
              </a:pathLst>
            </a:custGeom>
            <a:solidFill>
              <a:srgbClr val="007752"/>
            </a:solidFill>
            <a:ln w="1016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AT" dirty="0"/>
            </a:p>
          </p:txBody>
        </p:sp>
        <p:sp>
          <p:nvSpPr>
            <p:cNvPr id="19" name="Textfeld 22">
              <a:extLst>
                <a:ext uri="{FF2B5EF4-FFF2-40B4-BE49-F238E27FC236}">
                  <a16:creationId xmlns:a16="http://schemas.microsoft.com/office/drawing/2014/main" id="{78E8C8F9-8801-B69C-95EF-E630D7371CB5}"/>
                </a:ext>
              </a:extLst>
            </p:cNvPr>
            <p:cNvSpPr txBox="1"/>
            <p:nvPr/>
          </p:nvSpPr>
          <p:spPr>
            <a:xfrm>
              <a:off x="16323093" y="18252688"/>
              <a:ext cx="10942588" cy="1261884"/>
            </a:xfrm>
            <a:prstGeom prst="rect">
              <a:avLst/>
            </a:prstGeom>
            <a:noFill/>
          </p:spPr>
          <p:txBody>
            <a:bodyPr wrap="square">
              <a:spAutoFit/>
            </a:bodyPr>
            <a:lstStyle/>
            <a:p>
              <a:pPr marL="57150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Software: API connection</a:t>
              </a:r>
            </a:p>
            <a:p>
              <a:pPr marL="571500" indent="-571500">
                <a:buClr>
                  <a:srgbClr val="007753"/>
                </a:buClr>
                <a:buBlip>
                  <a:blip>
                    <a:extLst>
                      <a:ext uri="{96DAC541-7B7A-43D3-8B79-37D633B846F1}">
                        <asvg:svgBlip xmlns:asvg="http://schemas.microsoft.com/office/drawing/2016/SVG/main" r:embed="rId6"/>
                      </a:ext>
                    </a:extLst>
                  </a:blip>
                </a:buBlip>
              </a:pPr>
              <a:r>
                <a:rPr lang="en-US" sz="3800" dirty="0">
                  <a:latin typeface="Barlow" panose="00000500000000000000" pitchFamily="2" charset="-18"/>
                </a:rPr>
                <a:t>Transport vehicle: Cargo Scooter.</a:t>
              </a:r>
            </a:p>
          </p:txBody>
        </p:sp>
        <p:sp>
          <p:nvSpPr>
            <p:cNvPr id="29" name="Rechteck 19">
              <a:extLst>
                <a:ext uri="{FF2B5EF4-FFF2-40B4-BE49-F238E27FC236}">
                  <a16:creationId xmlns:a16="http://schemas.microsoft.com/office/drawing/2014/main" id="{99727788-3D12-9F4B-67EC-05683B667C73}"/>
                </a:ext>
              </a:extLst>
            </p:cNvPr>
            <p:cNvSpPr/>
            <p:nvPr/>
          </p:nvSpPr>
          <p:spPr>
            <a:xfrm>
              <a:off x="16323093" y="16940180"/>
              <a:ext cx="11672447"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chemeClr val="bg1"/>
                  </a:solidFill>
                  <a:latin typeface="Barlow ExtraBold" panose="00000900000000000000" pitchFamily="2" charset="0"/>
                </a:rPr>
                <a:t>TECHNOLOGIES/TOOLS INVOLVED</a:t>
              </a:r>
            </a:p>
          </p:txBody>
        </p:sp>
        <p:sp>
          <p:nvSpPr>
            <p:cNvPr id="32" name="Rechteck: abgerundete Ecken 31">
              <a:extLst>
                <a:ext uri="{FF2B5EF4-FFF2-40B4-BE49-F238E27FC236}">
                  <a16:creationId xmlns:a16="http://schemas.microsoft.com/office/drawing/2014/main" id="{8E0BD1E5-AA43-D728-CA10-261429B4F28A}"/>
                </a:ext>
              </a:extLst>
            </p:cNvPr>
            <p:cNvSpPr/>
            <p:nvPr/>
          </p:nvSpPr>
          <p:spPr>
            <a:xfrm>
              <a:off x="15868174" y="16874866"/>
              <a:ext cx="13320000" cy="3061982"/>
            </a:xfrm>
            <a:prstGeom prst="roundRect">
              <a:avLst>
                <a:gd name="adj" fmla="val 25691"/>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56" name="Rechteck: abgerundete Ecken 55">
            <a:extLst>
              <a:ext uri="{FF2B5EF4-FFF2-40B4-BE49-F238E27FC236}">
                <a16:creationId xmlns:a16="http://schemas.microsoft.com/office/drawing/2014/main" id="{D11E1C27-5965-6FDF-2557-B20648063595}"/>
              </a:ext>
            </a:extLst>
          </p:cNvPr>
          <p:cNvSpPr/>
          <p:nvPr/>
        </p:nvSpPr>
        <p:spPr>
          <a:xfrm>
            <a:off x="1440000" y="11685257"/>
            <a:ext cx="13320000" cy="4504637"/>
          </a:xfrm>
          <a:prstGeom prst="roundRect">
            <a:avLst/>
          </a:prstGeom>
          <a:solidFill>
            <a:srgbClr val="007752"/>
          </a:solidFill>
          <a:ln w="10160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de-DE" sz="4800" b="1" dirty="0">
              <a:solidFill>
                <a:schemeClr val="bg1"/>
              </a:solidFill>
              <a:latin typeface="Barlow" panose="00000500000000000000" pitchFamily="2" charset="-18"/>
            </a:endParaRPr>
          </a:p>
        </p:txBody>
      </p:sp>
      <p:sp>
        <p:nvSpPr>
          <p:cNvPr id="60" name="Textfeld 22">
            <a:extLst>
              <a:ext uri="{FF2B5EF4-FFF2-40B4-BE49-F238E27FC236}">
                <a16:creationId xmlns:a16="http://schemas.microsoft.com/office/drawing/2014/main" id="{7B181481-5D52-B6D6-8D99-524535CF39D1}"/>
              </a:ext>
            </a:extLst>
          </p:cNvPr>
          <p:cNvSpPr txBox="1"/>
          <p:nvPr/>
        </p:nvSpPr>
        <p:spPr>
          <a:xfrm>
            <a:off x="1944000" y="12037278"/>
            <a:ext cx="12919834" cy="3754874"/>
          </a:xfrm>
          <a:prstGeom prst="rect">
            <a:avLst/>
          </a:prstGeom>
          <a:noFill/>
        </p:spPr>
        <p:txBody>
          <a:bodyPr wrap="square">
            <a:spAutoFit/>
          </a:bodyPr>
          <a:lstStyle/>
          <a:p>
            <a:r>
              <a:rPr lang="en-US" sz="4800" dirty="0">
                <a:solidFill>
                  <a:schemeClr val="bg1"/>
                </a:solidFill>
                <a:latin typeface="Barlow ExtraBold" panose="00000900000000000000" pitchFamily="2" charset="0"/>
              </a:rPr>
              <a:t>INNOVATION</a:t>
            </a:r>
          </a:p>
          <a:p>
            <a:r>
              <a:rPr lang="en-US" sz="3800" dirty="0">
                <a:solidFill>
                  <a:schemeClr val="bg1"/>
                </a:solidFill>
                <a:latin typeface="Barlow" panose="00000500000000000000" pitchFamily="2" charset="-18"/>
              </a:rPr>
              <a:t>This approach enables the efficient use of electric scooters for multiple customers within one delivery area. The integration of micro-distribution logistics into a regional fulfilment hub represents an innovative and scalable model for sustainable e-commerce operations.</a:t>
            </a:r>
          </a:p>
        </p:txBody>
      </p:sp>
      <p:sp>
        <p:nvSpPr>
          <p:cNvPr id="62" name="Rechteck: abgerundete Ecken 61">
            <a:extLst>
              <a:ext uri="{FF2B5EF4-FFF2-40B4-BE49-F238E27FC236}">
                <a16:creationId xmlns:a16="http://schemas.microsoft.com/office/drawing/2014/main" id="{0F8D9710-189D-6FA1-86AC-8B534EB55622}"/>
              </a:ext>
            </a:extLst>
          </p:cNvPr>
          <p:cNvSpPr/>
          <p:nvPr/>
        </p:nvSpPr>
        <p:spPr>
          <a:xfrm>
            <a:off x="1440001" y="37406487"/>
            <a:ext cx="27756000" cy="2849394"/>
          </a:xfrm>
          <a:prstGeom prst="roundRect">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2" name="Rechteck 19">
            <a:extLst>
              <a:ext uri="{FF2B5EF4-FFF2-40B4-BE49-F238E27FC236}">
                <a16:creationId xmlns:a16="http://schemas.microsoft.com/office/drawing/2014/main" id="{EFC454EE-309F-C7A7-9FFB-220D7AB1148B}"/>
              </a:ext>
            </a:extLst>
          </p:cNvPr>
          <p:cNvSpPr/>
          <p:nvPr/>
        </p:nvSpPr>
        <p:spPr>
          <a:xfrm>
            <a:off x="3801535" y="36516946"/>
            <a:ext cx="1362785"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2000" dirty="0" err="1">
                <a:solidFill>
                  <a:schemeClr val="tx1"/>
                </a:solidFill>
                <a:latin typeface="Barlow" panose="00000500000000000000" pitchFamily="2" charset="-18"/>
              </a:rPr>
              <a:t>once</a:t>
            </a:r>
            <a:endParaRPr lang="en-GB" sz="2000" dirty="0">
              <a:solidFill>
                <a:schemeClr val="tx1"/>
              </a:solidFill>
              <a:latin typeface="Barlow" panose="00000500000000000000" pitchFamily="2" charset="-18"/>
            </a:endParaRPr>
          </a:p>
        </p:txBody>
      </p:sp>
      <p:sp>
        <p:nvSpPr>
          <p:cNvPr id="83" name="Rechteck 19">
            <a:extLst>
              <a:ext uri="{FF2B5EF4-FFF2-40B4-BE49-F238E27FC236}">
                <a16:creationId xmlns:a16="http://schemas.microsoft.com/office/drawing/2014/main" id="{7DFC3CB1-B0FB-C065-70DD-77278D1002F7}"/>
              </a:ext>
            </a:extLst>
          </p:cNvPr>
          <p:cNvSpPr/>
          <p:nvPr/>
        </p:nvSpPr>
        <p:spPr>
          <a:xfrm>
            <a:off x="4995572" y="36516946"/>
            <a:ext cx="1611074"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2000" dirty="0" err="1">
                <a:solidFill>
                  <a:schemeClr val="tx1"/>
                </a:solidFill>
                <a:latin typeface="Barlow" panose="00000500000000000000" pitchFamily="2" charset="-18"/>
              </a:rPr>
              <a:t>periodically</a:t>
            </a:r>
            <a:endParaRPr lang="en-GB" sz="2000" dirty="0">
              <a:solidFill>
                <a:schemeClr val="tx1"/>
              </a:solidFill>
              <a:latin typeface="Barlow" panose="00000500000000000000" pitchFamily="2" charset="-18"/>
            </a:endParaRPr>
          </a:p>
        </p:txBody>
      </p:sp>
      <p:sp>
        <p:nvSpPr>
          <p:cNvPr id="134" name="Prostokąt 133">
            <a:extLst>
              <a:ext uri="{FF2B5EF4-FFF2-40B4-BE49-F238E27FC236}">
                <a16:creationId xmlns:a16="http://schemas.microsoft.com/office/drawing/2014/main" id="{F3E68BDB-D032-FBF8-03DA-309EAADB9AE0}"/>
              </a:ext>
            </a:extLst>
          </p:cNvPr>
          <p:cNvSpPr>
            <a:spLocks noChangeAspect="1"/>
          </p:cNvSpPr>
          <p:nvPr/>
        </p:nvSpPr>
        <p:spPr>
          <a:xfrm>
            <a:off x="3404788" y="36568171"/>
            <a:ext cx="360000" cy="3600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5" name="Owal 134">
            <a:extLst>
              <a:ext uri="{FF2B5EF4-FFF2-40B4-BE49-F238E27FC236}">
                <a16:creationId xmlns:a16="http://schemas.microsoft.com/office/drawing/2014/main" id="{79B4CBAF-FE67-0B25-3FF0-07470F1E7577}"/>
              </a:ext>
            </a:extLst>
          </p:cNvPr>
          <p:cNvSpPr/>
          <p:nvPr/>
        </p:nvSpPr>
        <p:spPr>
          <a:xfrm>
            <a:off x="4627694" y="36568171"/>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Rechteck 19">
            <a:extLst>
              <a:ext uri="{FF2B5EF4-FFF2-40B4-BE49-F238E27FC236}">
                <a16:creationId xmlns:a16="http://schemas.microsoft.com/office/drawing/2014/main" id="{ED55F804-33BB-8B8E-649A-20394934009C}"/>
              </a:ext>
            </a:extLst>
          </p:cNvPr>
          <p:cNvSpPr/>
          <p:nvPr/>
        </p:nvSpPr>
        <p:spPr>
          <a:xfrm>
            <a:off x="1944000" y="29769298"/>
            <a:ext cx="12000224"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pl-PL" sz="4400" dirty="0">
                <a:solidFill>
                  <a:srgbClr val="007753"/>
                </a:solidFill>
                <a:latin typeface="Barlow ExtraBold" panose="00000900000000000000" pitchFamily="2" charset="0"/>
              </a:rPr>
              <a:t>K</a:t>
            </a:r>
            <a:r>
              <a:rPr lang="de-DE" sz="4400" dirty="0">
                <a:solidFill>
                  <a:srgbClr val="007753"/>
                </a:solidFill>
                <a:latin typeface="Barlow ExtraBold" panose="00000900000000000000" pitchFamily="2" charset="0"/>
              </a:rPr>
              <a:t>EY PERFORMANCE INDICATORS</a:t>
            </a:r>
            <a:endParaRPr lang="en-GB" sz="4400" dirty="0">
              <a:solidFill>
                <a:srgbClr val="007753"/>
              </a:solidFill>
              <a:latin typeface="Barlow ExtraBold" panose="00000900000000000000" pitchFamily="2" charset="0"/>
            </a:endParaRPr>
          </a:p>
        </p:txBody>
      </p:sp>
      <p:sp>
        <p:nvSpPr>
          <p:cNvPr id="88" name="Ellipse 87">
            <a:extLst>
              <a:ext uri="{FF2B5EF4-FFF2-40B4-BE49-F238E27FC236}">
                <a16:creationId xmlns:a16="http://schemas.microsoft.com/office/drawing/2014/main" id="{240ECECB-8B6C-3831-5417-D93E5F0D1470}"/>
              </a:ext>
            </a:extLst>
          </p:cNvPr>
          <p:cNvSpPr>
            <a:spLocks noChangeAspect="1"/>
          </p:cNvSpPr>
          <p:nvPr/>
        </p:nvSpPr>
        <p:spPr>
          <a:xfrm>
            <a:off x="15152220" y="33588333"/>
            <a:ext cx="2700000" cy="2700000"/>
          </a:xfrm>
          <a:prstGeom prst="ellipse">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dirty="0">
              <a:solidFill>
                <a:schemeClr val="tx1"/>
              </a:solidFill>
              <a:latin typeface="Barlow" panose="00000500000000000000" pitchFamily="2" charset="-18"/>
            </a:endParaRPr>
          </a:p>
        </p:txBody>
      </p:sp>
      <p:sp>
        <p:nvSpPr>
          <p:cNvPr id="98" name="Textfeld 97">
            <a:extLst>
              <a:ext uri="{FF2B5EF4-FFF2-40B4-BE49-F238E27FC236}">
                <a16:creationId xmlns:a16="http://schemas.microsoft.com/office/drawing/2014/main" id="{B5C1F6E6-85CD-27DA-328E-0C1D10B1BEFA}"/>
              </a:ext>
            </a:extLst>
          </p:cNvPr>
          <p:cNvSpPr txBox="1"/>
          <p:nvPr/>
        </p:nvSpPr>
        <p:spPr>
          <a:xfrm>
            <a:off x="15513237" y="33968837"/>
            <a:ext cx="1977966" cy="1938992"/>
          </a:xfrm>
          <a:prstGeom prst="rect">
            <a:avLst/>
          </a:prstGeom>
          <a:noFill/>
        </p:spPr>
        <p:txBody>
          <a:bodyPr wrap="square" rtlCol="0">
            <a:spAutoFit/>
          </a:bodyPr>
          <a:lstStyle/>
          <a:p>
            <a:pPr algn="ctr"/>
            <a:r>
              <a:rPr lang="de-DE" sz="3000" dirty="0">
                <a:latin typeface="Barlow" panose="00000500000000000000" pitchFamily="2" charset="0"/>
              </a:rPr>
              <a:t>Customer </a:t>
            </a:r>
            <a:r>
              <a:rPr lang="de-DE" sz="3000" dirty="0" err="1">
                <a:latin typeface="Barlow" panose="00000500000000000000" pitchFamily="2" charset="0"/>
              </a:rPr>
              <a:t>satisfac-tion</a:t>
            </a:r>
            <a:endParaRPr lang="de-DE" sz="3000" dirty="0">
              <a:latin typeface="Barlow" panose="00000500000000000000" pitchFamily="2" charset="0"/>
            </a:endParaRPr>
          </a:p>
          <a:p>
            <a:pPr algn="ctr"/>
            <a:r>
              <a:rPr lang="de-DE" sz="3000" dirty="0">
                <a:latin typeface="Barlow" panose="00000500000000000000" pitchFamily="2" charset="0"/>
              </a:rPr>
              <a:t>(Score)</a:t>
            </a:r>
            <a:endParaRPr lang="de-AT" sz="3000" dirty="0">
              <a:latin typeface="Barlow" panose="00000500000000000000" pitchFamily="2" charset="0"/>
            </a:endParaRPr>
          </a:p>
        </p:txBody>
      </p:sp>
      <p:sp>
        <p:nvSpPr>
          <p:cNvPr id="86" name="Ellipse 85">
            <a:extLst>
              <a:ext uri="{FF2B5EF4-FFF2-40B4-BE49-F238E27FC236}">
                <a16:creationId xmlns:a16="http://schemas.microsoft.com/office/drawing/2014/main" id="{9F751972-11A6-1D70-3D5B-803F344EEA54}"/>
              </a:ext>
            </a:extLst>
          </p:cNvPr>
          <p:cNvSpPr>
            <a:spLocks noChangeAspect="1"/>
          </p:cNvSpPr>
          <p:nvPr/>
        </p:nvSpPr>
        <p:spPr>
          <a:xfrm>
            <a:off x="5227486" y="33575564"/>
            <a:ext cx="2700000" cy="2700000"/>
          </a:xfrm>
          <a:prstGeom prst="ellipse">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a:solidFill>
                <a:schemeClr val="tx1"/>
              </a:solidFill>
              <a:latin typeface="Barlow" panose="00000500000000000000" pitchFamily="2" charset="-18"/>
            </a:endParaRPr>
          </a:p>
        </p:txBody>
      </p:sp>
      <p:sp>
        <p:nvSpPr>
          <p:cNvPr id="101" name="Textfeld 100">
            <a:extLst>
              <a:ext uri="{FF2B5EF4-FFF2-40B4-BE49-F238E27FC236}">
                <a16:creationId xmlns:a16="http://schemas.microsoft.com/office/drawing/2014/main" id="{B645F2EF-5664-BAA2-BBDC-2C8EC47157AB}"/>
              </a:ext>
            </a:extLst>
          </p:cNvPr>
          <p:cNvSpPr txBox="1"/>
          <p:nvPr/>
        </p:nvSpPr>
        <p:spPr>
          <a:xfrm>
            <a:off x="5694067" y="34199669"/>
            <a:ext cx="1766839" cy="1477328"/>
          </a:xfrm>
          <a:prstGeom prst="rect">
            <a:avLst/>
          </a:prstGeom>
          <a:noFill/>
        </p:spPr>
        <p:txBody>
          <a:bodyPr wrap="square" rtlCol="0">
            <a:spAutoFit/>
          </a:bodyPr>
          <a:lstStyle/>
          <a:p>
            <a:pPr algn="ctr"/>
            <a:r>
              <a:rPr lang="de-DE" sz="3000" dirty="0" err="1">
                <a:latin typeface="Barlow" panose="00000500000000000000" pitchFamily="2" charset="0"/>
              </a:rPr>
              <a:t>Cost</a:t>
            </a:r>
            <a:r>
              <a:rPr lang="de-DE" sz="3000" dirty="0">
                <a:latin typeface="Barlow" panose="00000500000000000000" pitchFamily="2" charset="0"/>
              </a:rPr>
              <a:t> per delivery/</a:t>
            </a:r>
          </a:p>
          <a:p>
            <a:pPr algn="ctr"/>
            <a:r>
              <a:rPr lang="de-DE" sz="3000" dirty="0" err="1">
                <a:latin typeface="Barlow" panose="00000500000000000000" pitchFamily="2" charset="0"/>
              </a:rPr>
              <a:t>return</a:t>
            </a:r>
            <a:endParaRPr lang="de-AT" sz="3000" dirty="0">
              <a:latin typeface="Barlow" panose="00000500000000000000" pitchFamily="2" charset="0"/>
            </a:endParaRPr>
          </a:p>
        </p:txBody>
      </p:sp>
      <p:sp>
        <p:nvSpPr>
          <p:cNvPr id="76" name="Ellipse 75">
            <a:extLst>
              <a:ext uri="{FF2B5EF4-FFF2-40B4-BE49-F238E27FC236}">
                <a16:creationId xmlns:a16="http://schemas.microsoft.com/office/drawing/2014/main" id="{A9694C70-EDBE-F635-1C80-0932D4C843A6}"/>
              </a:ext>
            </a:extLst>
          </p:cNvPr>
          <p:cNvSpPr>
            <a:spLocks noChangeAspect="1"/>
          </p:cNvSpPr>
          <p:nvPr/>
        </p:nvSpPr>
        <p:spPr>
          <a:xfrm>
            <a:off x="8459375" y="33588333"/>
            <a:ext cx="2700000" cy="2700000"/>
          </a:xfrm>
          <a:prstGeom prst="ellipse">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a:solidFill>
                <a:schemeClr val="tx1"/>
              </a:solidFill>
              <a:latin typeface="Barlow" panose="00000500000000000000" pitchFamily="2" charset="-18"/>
            </a:endParaRPr>
          </a:p>
        </p:txBody>
      </p:sp>
      <p:sp>
        <p:nvSpPr>
          <p:cNvPr id="103" name="Textfeld 102">
            <a:extLst>
              <a:ext uri="{FF2B5EF4-FFF2-40B4-BE49-F238E27FC236}">
                <a16:creationId xmlns:a16="http://schemas.microsoft.com/office/drawing/2014/main" id="{865C0B98-F62D-23DD-66FF-F248110FE803}"/>
              </a:ext>
            </a:extLst>
          </p:cNvPr>
          <p:cNvSpPr txBox="1"/>
          <p:nvPr/>
        </p:nvSpPr>
        <p:spPr>
          <a:xfrm>
            <a:off x="8820875" y="34199669"/>
            <a:ext cx="1977001" cy="1477328"/>
          </a:xfrm>
          <a:prstGeom prst="rect">
            <a:avLst/>
          </a:prstGeom>
          <a:noFill/>
        </p:spPr>
        <p:txBody>
          <a:bodyPr wrap="square" rtlCol="0">
            <a:spAutoFit/>
          </a:bodyPr>
          <a:lstStyle/>
          <a:p>
            <a:pPr algn="ctr"/>
            <a:r>
              <a:rPr lang="en-US" sz="3000" dirty="0">
                <a:latin typeface="Barlow" panose="00000500000000000000" pitchFamily="2" charset="0"/>
              </a:rPr>
              <a:t>Emissions per delivery</a:t>
            </a:r>
            <a:endParaRPr lang="de-AT" sz="3000" dirty="0">
              <a:latin typeface="Barlow" panose="00000500000000000000" pitchFamily="2" charset="0"/>
            </a:endParaRPr>
          </a:p>
        </p:txBody>
      </p:sp>
      <p:sp>
        <p:nvSpPr>
          <p:cNvPr id="77" name="Ellipse 76">
            <a:extLst>
              <a:ext uri="{FF2B5EF4-FFF2-40B4-BE49-F238E27FC236}">
                <a16:creationId xmlns:a16="http://schemas.microsoft.com/office/drawing/2014/main" id="{9806E49A-ACC6-CAAB-4AF0-EA82277C5696}"/>
              </a:ext>
            </a:extLst>
          </p:cNvPr>
          <p:cNvSpPr>
            <a:spLocks noChangeAspect="1"/>
          </p:cNvSpPr>
          <p:nvPr/>
        </p:nvSpPr>
        <p:spPr>
          <a:xfrm>
            <a:off x="11830079" y="33588333"/>
            <a:ext cx="2700000" cy="2700000"/>
          </a:xfrm>
          <a:prstGeom prst="ellipse">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dirty="0">
              <a:solidFill>
                <a:schemeClr val="tx1"/>
              </a:solidFill>
              <a:latin typeface="Barlow" panose="00000500000000000000" pitchFamily="2" charset="-18"/>
            </a:endParaRPr>
          </a:p>
        </p:txBody>
      </p:sp>
      <p:sp>
        <p:nvSpPr>
          <p:cNvPr id="105" name="Textfeld 104">
            <a:extLst>
              <a:ext uri="{FF2B5EF4-FFF2-40B4-BE49-F238E27FC236}">
                <a16:creationId xmlns:a16="http://schemas.microsoft.com/office/drawing/2014/main" id="{148713F2-B8AE-E9FB-B45B-D3273C97D7F5}"/>
              </a:ext>
            </a:extLst>
          </p:cNvPr>
          <p:cNvSpPr txBox="1"/>
          <p:nvPr/>
        </p:nvSpPr>
        <p:spPr>
          <a:xfrm>
            <a:off x="12031605" y="33968837"/>
            <a:ext cx="2296949" cy="1938992"/>
          </a:xfrm>
          <a:prstGeom prst="rect">
            <a:avLst/>
          </a:prstGeom>
          <a:noFill/>
        </p:spPr>
        <p:txBody>
          <a:bodyPr wrap="square" rtlCol="0">
            <a:spAutoFit/>
          </a:bodyPr>
          <a:lstStyle/>
          <a:p>
            <a:pPr algn="ctr"/>
            <a:r>
              <a:rPr lang="en-US" sz="3000" dirty="0">
                <a:latin typeface="Barlow" panose="00000500000000000000" pitchFamily="2" charset="0"/>
              </a:rPr>
              <a:t>Share of non-fossil fuel vehicles in the fleet </a:t>
            </a:r>
            <a:endParaRPr lang="de-AT" sz="3000" dirty="0">
              <a:latin typeface="Barlow" panose="00000500000000000000" pitchFamily="2" charset="0"/>
            </a:endParaRPr>
          </a:p>
        </p:txBody>
      </p:sp>
      <p:sp>
        <p:nvSpPr>
          <p:cNvPr id="73" name="Rechteck 72">
            <a:extLst>
              <a:ext uri="{FF2B5EF4-FFF2-40B4-BE49-F238E27FC236}">
                <a16:creationId xmlns:a16="http://schemas.microsoft.com/office/drawing/2014/main" id="{944435DE-0F10-B41B-3957-23DB9103F2F3}"/>
              </a:ext>
            </a:extLst>
          </p:cNvPr>
          <p:cNvSpPr>
            <a:spLocks noChangeAspect="1"/>
          </p:cNvSpPr>
          <p:nvPr/>
        </p:nvSpPr>
        <p:spPr>
          <a:xfrm>
            <a:off x="2060905" y="33588333"/>
            <a:ext cx="2700000" cy="2700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dirty="0">
              <a:solidFill>
                <a:schemeClr val="tx1"/>
              </a:solidFill>
              <a:latin typeface="Barlow" panose="00000500000000000000" pitchFamily="2" charset="-18"/>
            </a:endParaRPr>
          </a:p>
        </p:txBody>
      </p:sp>
      <p:sp>
        <p:nvSpPr>
          <p:cNvPr id="108" name="Textfeld 107">
            <a:extLst>
              <a:ext uri="{FF2B5EF4-FFF2-40B4-BE49-F238E27FC236}">
                <a16:creationId xmlns:a16="http://schemas.microsoft.com/office/drawing/2014/main" id="{7547E922-678B-EE5E-A183-D265AA77AD56}"/>
              </a:ext>
            </a:extLst>
          </p:cNvPr>
          <p:cNvSpPr txBox="1"/>
          <p:nvPr/>
        </p:nvSpPr>
        <p:spPr>
          <a:xfrm>
            <a:off x="2527486" y="34199669"/>
            <a:ext cx="1766839" cy="1477328"/>
          </a:xfrm>
          <a:prstGeom prst="rect">
            <a:avLst/>
          </a:prstGeom>
          <a:noFill/>
        </p:spPr>
        <p:txBody>
          <a:bodyPr wrap="square" rtlCol="0">
            <a:spAutoFit/>
          </a:bodyPr>
          <a:lstStyle/>
          <a:p>
            <a:pPr algn="ctr"/>
            <a:r>
              <a:rPr lang="de-DE" sz="3000" dirty="0" err="1">
                <a:latin typeface="Barlow" panose="00000500000000000000" pitchFamily="2" charset="0"/>
              </a:rPr>
              <a:t>Avg</a:t>
            </a:r>
            <a:r>
              <a:rPr lang="de-DE" sz="3000" dirty="0">
                <a:latin typeface="Barlow" panose="00000500000000000000" pitchFamily="2" charset="0"/>
              </a:rPr>
              <a:t>. </a:t>
            </a:r>
            <a:r>
              <a:rPr lang="de-DE" sz="3000" dirty="0" err="1">
                <a:latin typeface="Barlow" panose="00000500000000000000" pitchFamily="2" charset="0"/>
              </a:rPr>
              <a:t>stops</a:t>
            </a:r>
            <a:r>
              <a:rPr lang="de-DE" sz="3000" dirty="0">
                <a:latin typeface="Barlow" panose="00000500000000000000" pitchFamily="2" charset="0"/>
              </a:rPr>
              <a:t> per tour</a:t>
            </a:r>
            <a:endParaRPr lang="de-AT" sz="3000" dirty="0">
              <a:latin typeface="Barlow" panose="00000500000000000000" pitchFamily="2" charset="0"/>
            </a:endParaRPr>
          </a:p>
        </p:txBody>
      </p:sp>
      <p:sp>
        <p:nvSpPr>
          <p:cNvPr id="84" name="Ellipse 83">
            <a:extLst>
              <a:ext uri="{FF2B5EF4-FFF2-40B4-BE49-F238E27FC236}">
                <a16:creationId xmlns:a16="http://schemas.microsoft.com/office/drawing/2014/main" id="{33539D87-42C9-C5E5-3203-090F8C00EB6C}"/>
              </a:ext>
            </a:extLst>
          </p:cNvPr>
          <p:cNvSpPr>
            <a:spLocks noChangeAspect="1"/>
          </p:cNvSpPr>
          <p:nvPr/>
        </p:nvSpPr>
        <p:spPr>
          <a:xfrm>
            <a:off x="11830079" y="30751475"/>
            <a:ext cx="2700000" cy="2700000"/>
          </a:xfrm>
          <a:prstGeom prst="ellipse">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algn="ctr"/>
            <a:endParaRPr lang="de-AT" sz="2800" dirty="0">
              <a:solidFill>
                <a:schemeClr val="tx1"/>
              </a:solidFill>
              <a:latin typeface="Barlow" panose="00000500000000000000" pitchFamily="2" charset="-18"/>
            </a:endParaRPr>
          </a:p>
        </p:txBody>
      </p:sp>
      <p:sp>
        <p:nvSpPr>
          <p:cNvPr id="118" name="Textfeld 117">
            <a:extLst>
              <a:ext uri="{FF2B5EF4-FFF2-40B4-BE49-F238E27FC236}">
                <a16:creationId xmlns:a16="http://schemas.microsoft.com/office/drawing/2014/main" id="{A16AA930-037C-D724-A1A1-8E1A8C6CCD84}"/>
              </a:ext>
            </a:extLst>
          </p:cNvPr>
          <p:cNvSpPr txBox="1"/>
          <p:nvPr/>
        </p:nvSpPr>
        <p:spPr>
          <a:xfrm>
            <a:off x="12094795" y="31362811"/>
            <a:ext cx="2170569" cy="1477328"/>
          </a:xfrm>
          <a:prstGeom prst="rect">
            <a:avLst/>
          </a:prstGeom>
          <a:noFill/>
        </p:spPr>
        <p:txBody>
          <a:bodyPr wrap="square" rtlCol="0">
            <a:spAutoFit/>
          </a:bodyPr>
          <a:lstStyle/>
          <a:p>
            <a:pPr algn="ctr"/>
            <a:r>
              <a:rPr lang="de-AT" sz="3000" dirty="0">
                <a:latin typeface="Barlow" panose="00000500000000000000" pitchFamily="2" charset="0"/>
              </a:rPr>
              <a:t>Emissions  per km per </a:t>
            </a:r>
            <a:r>
              <a:rPr lang="de-AT" sz="3000" dirty="0" err="1">
                <a:latin typeface="Barlow" panose="00000500000000000000" pitchFamily="2" charset="0"/>
              </a:rPr>
              <a:t>vehicle</a:t>
            </a:r>
            <a:r>
              <a:rPr lang="de-AT" sz="3000" dirty="0">
                <a:latin typeface="Barlow" panose="00000500000000000000" pitchFamily="2" charset="0"/>
              </a:rPr>
              <a:t> type</a:t>
            </a:r>
          </a:p>
        </p:txBody>
      </p:sp>
      <p:sp>
        <p:nvSpPr>
          <p:cNvPr id="87" name="Ellipse 86">
            <a:extLst>
              <a:ext uri="{FF2B5EF4-FFF2-40B4-BE49-F238E27FC236}">
                <a16:creationId xmlns:a16="http://schemas.microsoft.com/office/drawing/2014/main" id="{4BFDE090-2FA4-8702-1C46-D8A701B18F00}"/>
              </a:ext>
            </a:extLst>
          </p:cNvPr>
          <p:cNvSpPr>
            <a:spLocks noChangeAspect="1"/>
          </p:cNvSpPr>
          <p:nvPr/>
        </p:nvSpPr>
        <p:spPr>
          <a:xfrm>
            <a:off x="15152220" y="30751475"/>
            <a:ext cx="2700000" cy="2700000"/>
          </a:xfrm>
          <a:prstGeom prst="ellipse">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58775"/>
            <a:endParaRPr lang="de-AT" sz="3600">
              <a:solidFill>
                <a:schemeClr val="tx1"/>
              </a:solidFill>
              <a:latin typeface="Barlow" panose="00000500000000000000" pitchFamily="2" charset="-18"/>
            </a:endParaRPr>
          </a:p>
        </p:txBody>
      </p:sp>
      <p:sp>
        <p:nvSpPr>
          <p:cNvPr id="119" name="Textfeld 118">
            <a:extLst>
              <a:ext uri="{FF2B5EF4-FFF2-40B4-BE49-F238E27FC236}">
                <a16:creationId xmlns:a16="http://schemas.microsoft.com/office/drawing/2014/main" id="{090C78A4-541B-CEBA-B7F1-4923737677CD}"/>
              </a:ext>
            </a:extLst>
          </p:cNvPr>
          <p:cNvSpPr txBox="1"/>
          <p:nvPr/>
        </p:nvSpPr>
        <p:spPr>
          <a:xfrm>
            <a:off x="15481518" y="31362811"/>
            <a:ext cx="2041404" cy="1477328"/>
          </a:xfrm>
          <a:prstGeom prst="rect">
            <a:avLst/>
          </a:prstGeom>
          <a:noFill/>
        </p:spPr>
        <p:txBody>
          <a:bodyPr wrap="square" rtlCol="0">
            <a:spAutoFit/>
          </a:bodyPr>
          <a:lstStyle/>
          <a:p>
            <a:pPr algn="ctr"/>
            <a:r>
              <a:rPr lang="de-DE" sz="3000" dirty="0">
                <a:latin typeface="Barlow" panose="00000500000000000000" pitchFamily="2" charset="0"/>
              </a:rPr>
              <a:t>Customer </a:t>
            </a:r>
            <a:r>
              <a:rPr lang="de-DE" sz="3000" dirty="0" err="1">
                <a:latin typeface="Barlow" panose="00000500000000000000" pitchFamily="2" charset="0"/>
              </a:rPr>
              <a:t>satisfac-tion</a:t>
            </a:r>
            <a:r>
              <a:rPr lang="de-DE" sz="3000" dirty="0">
                <a:latin typeface="Barlow" panose="00000500000000000000" pitchFamily="2" charset="0"/>
              </a:rPr>
              <a:t> (%)</a:t>
            </a:r>
            <a:endParaRPr lang="de-AT" sz="3000" dirty="0">
              <a:latin typeface="Barlow" panose="00000500000000000000" pitchFamily="2" charset="0"/>
            </a:endParaRPr>
          </a:p>
        </p:txBody>
      </p:sp>
      <p:sp>
        <p:nvSpPr>
          <p:cNvPr id="85" name="Ellipse 84">
            <a:extLst>
              <a:ext uri="{FF2B5EF4-FFF2-40B4-BE49-F238E27FC236}">
                <a16:creationId xmlns:a16="http://schemas.microsoft.com/office/drawing/2014/main" id="{1BF1082B-BA1D-5E1C-6295-D0604EED3958}"/>
              </a:ext>
            </a:extLst>
          </p:cNvPr>
          <p:cNvSpPr>
            <a:spLocks noChangeAspect="1"/>
          </p:cNvSpPr>
          <p:nvPr/>
        </p:nvSpPr>
        <p:spPr>
          <a:xfrm>
            <a:off x="5227486" y="30751475"/>
            <a:ext cx="2700000" cy="2700000"/>
          </a:xfrm>
          <a:prstGeom prst="ellipse">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522288"/>
            <a:endParaRPr lang="de-AT" sz="3600">
              <a:solidFill>
                <a:schemeClr val="tx1"/>
              </a:solidFill>
              <a:latin typeface="Barlow" panose="00000500000000000000" pitchFamily="2" charset="-18"/>
            </a:endParaRPr>
          </a:p>
        </p:txBody>
      </p:sp>
      <p:sp>
        <p:nvSpPr>
          <p:cNvPr id="120" name="Textfeld 119">
            <a:extLst>
              <a:ext uri="{FF2B5EF4-FFF2-40B4-BE49-F238E27FC236}">
                <a16:creationId xmlns:a16="http://schemas.microsoft.com/office/drawing/2014/main" id="{08E07763-D797-6F74-582B-6CD9F453C908}"/>
              </a:ext>
            </a:extLst>
          </p:cNvPr>
          <p:cNvSpPr txBox="1"/>
          <p:nvPr/>
        </p:nvSpPr>
        <p:spPr>
          <a:xfrm>
            <a:off x="5339513" y="31131979"/>
            <a:ext cx="2475946" cy="1938992"/>
          </a:xfrm>
          <a:prstGeom prst="rect">
            <a:avLst/>
          </a:prstGeom>
          <a:noFill/>
        </p:spPr>
        <p:txBody>
          <a:bodyPr wrap="square" rtlCol="0">
            <a:spAutoFit/>
          </a:bodyPr>
          <a:lstStyle/>
          <a:p>
            <a:pPr algn="ctr"/>
            <a:r>
              <a:rPr lang="en-US" sz="3000" dirty="0">
                <a:latin typeface="Barlow" panose="00000500000000000000" pitchFamily="2" charset="0"/>
              </a:rPr>
              <a:t>Avg. load factor at tour start by vehicle type</a:t>
            </a:r>
            <a:endParaRPr lang="de-AT" sz="3000" dirty="0">
              <a:latin typeface="Barlow" panose="00000500000000000000" pitchFamily="2" charset="0"/>
            </a:endParaRPr>
          </a:p>
        </p:txBody>
      </p:sp>
      <p:sp>
        <p:nvSpPr>
          <p:cNvPr id="75" name="Ellipse 74">
            <a:extLst>
              <a:ext uri="{FF2B5EF4-FFF2-40B4-BE49-F238E27FC236}">
                <a16:creationId xmlns:a16="http://schemas.microsoft.com/office/drawing/2014/main" id="{906A8EF3-3F54-3A32-0A32-965EC0A16BB8}"/>
              </a:ext>
            </a:extLst>
          </p:cNvPr>
          <p:cNvSpPr>
            <a:spLocks noChangeAspect="1"/>
          </p:cNvSpPr>
          <p:nvPr/>
        </p:nvSpPr>
        <p:spPr>
          <a:xfrm>
            <a:off x="8459375" y="30751475"/>
            <a:ext cx="2700000" cy="2700000"/>
          </a:xfrm>
          <a:prstGeom prst="ellipse">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AT" sz="3600" dirty="0">
              <a:solidFill>
                <a:schemeClr val="tx1"/>
              </a:solidFill>
              <a:latin typeface="Barlow" panose="00000500000000000000" pitchFamily="2" charset="-18"/>
            </a:endParaRPr>
          </a:p>
        </p:txBody>
      </p:sp>
      <p:sp>
        <p:nvSpPr>
          <p:cNvPr id="121" name="Textfeld 120">
            <a:extLst>
              <a:ext uri="{FF2B5EF4-FFF2-40B4-BE49-F238E27FC236}">
                <a16:creationId xmlns:a16="http://schemas.microsoft.com/office/drawing/2014/main" id="{1A0A1379-3324-88FD-B042-C0149D5DCC9C}"/>
              </a:ext>
            </a:extLst>
          </p:cNvPr>
          <p:cNvSpPr txBox="1"/>
          <p:nvPr/>
        </p:nvSpPr>
        <p:spPr>
          <a:xfrm>
            <a:off x="8613197" y="30987601"/>
            <a:ext cx="2392356" cy="1938992"/>
          </a:xfrm>
          <a:prstGeom prst="rect">
            <a:avLst/>
          </a:prstGeom>
          <a:noFill/>
        </p:spPr>
        <p:txBody>
          <a:bodyPr wrap="square" rtlCol="0">
            <a:spAutoFit/>
          </a:bodyPr>
          <a:lstStyle/>
          <a:p>
            <a:pPr algn="ctr"/>
            <a:r>
              <a:rPr lang="en-US" sz="3000" dirty="0">
                <a:latin typeface="Barlow" panose="00000500000000000000" pitchFamily="2" charset="0"/>
              </a:rPr>
              <a:t>Share of deliveries by non-fossil fuel vehicles </a:t>
            </a:r>
            <a:endParaRPr lang="de-AT" sz="3000" dirty="0">
              <a:latin typeface="Barlow" panose="00000500000000000000" pitchFamily="2" charset="0"/>
            </a:endParaRPr>
          </a:p>
        </p:txBody>
      </p:sp>
      <p:sp>
        <p:nvSpPr>
          <p:cNvPr id="72" name="Rechteck 71">
            <a:extLst>
              <a:ext uri="{FF2B5EF4-FFF2-40B4-BE49-F238E27FC236}">
                <a16:creationId xmlns:a16="http://schemas.microsoft.com/office/drawing/2014/main" id="{78F9AB85-EE4E-6F4C-0B6E-A3385036432A}"/>
              </a:ext>
            </a:extLst>
          </p:cNvPr>
          <p:cNvSpPr>
            <a:spLocks noChangeAspect="1"/>
          </p:cNvSpPr>
          <p:nvPr/>
        </p:nvSpPr>
        <p:spPr>
          <a:xfrm>
            <a:off x="2060905" y="30751475"/>
            <a:ext cx="2700000" cy="2700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AT" sz="2800" dirty="0">
              <a:solidFill>
                <a:schemeClr val="tx1"/>
              </a:solidFill>
              <a:latin typeface="Barlow" panose="00000500000000000000" pitchFamily="2" charset="-18"/>
            </a:endParaRPr>
          </a:p>
        </p:txBody>
      </p:sp>
      <p:sp>
        <p:nvSpPr>
          <p:cNvPr id="132" name="Textfeld 131">
            <a:extLst>
              <a:ext uri="{FF2B5EF4-FFF2-40B4-BE49-F238E27FC236}">
                <a16:creationId xmlns:a16="http://schemas.microsoft.com/office/drawing/2014/main" id="{9A5550F7-4E1A-42FE-1D79-DCA18F7FA56D}"/>
              </a:ext>
            </a:extLst>
          </p:cNvPr>
          <p:cNvSpPr txBox="1"/>
          <p:nvPr/>
        </p:nvSpPr>
        <p:spPr>
          <a:xfrm>
            <a:off x="2527486" y="31362811"/>
            <a:ext cx="1766839" cy="1477328"/>
          </a:xfrm>
          <a:prstGeom prst="rect">
            <a:avLst/>
          </a:prstGeom>
          <a:noFill/>
        </p:spPr>
        <p:txBody>
          <a:bodyPr wrap="square" rtlCol="0">
            <a:spAutoFit/>
          </a:bodyPr>
          <a:lstStyle/>
          <a:p>
            <a:pPr algn="ctr"/>
            <a:r>
              <a:rPr lang="de-DE" sz="3000" dirty="0">
                <a:latin typeface="Barlow" panose="00000500000000000000" pitchFamily="2" charset="0"/>
              </a:rPr>
              <a:t>VKT per delivery/ </a:t>
            </a:r>
            <a:r>
              <a:rPr lang="de-DE" sz="3000" dirty="0" err="1">
                <a:latin typeface="Barlow" panose="00000500000000000000" pitchFamily="2" charset="0"/>
              </a:rPr>
              <a:t>return</a:t>
            </a:r>
            <a:endParaRPr lang="de-AT" sz="3000" dirty="0">
              <a:latin typeface="Barlow" panose="00000500000000000000" pitchFamily="2" charset="0"/>
            </a:endParaRPr>
          </a:p>
        </p:txBody>
      </p:sp>
      <p:sp>
        <p:nvSpPr>
          <p:cNvPr id="149" name="Rechteck 19">
            <a:extLst>
              <a:ext uri="{FF2B5EF4-FFF2-40B4-BE49-F238E27FC236}">
                <a16:creationId xmlns:a16="http://schemas.microsoft.com/office/drawing/2014/main" id="{AFCF7777-2EA3-A11F-CA25-02D2D335F601}"/>
              </a:ext>
            </a:extLst>
          </p:cNvPr>
          <p:cNvSpPr/>
          <p:nvPr/>
        </p:nvSpPr>
        <p:spPr>
          <a:xfrm>
            <a:off x="2005256" y="36516946"/>
            <a:ext cx="1362785" cy="4624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de-DE" sz="2000" dirty="0" err="1">
                <a:solidFill>
                  <a:schemeClr val="tx1"/>
                </a:solidFill>
                <a:latin typeface="Barlow" panose="00000500000000000000" pitchFamily="2" charset="-18"/>
              </a:rPr>
              <a:t>Measured</a:t>
            </a:r>
            <a:r>
              <a:rPr lang="de-DE" sz="2000" dirty="0">
                <a:solidFill>
                  <a:schemeClr val="tx1"/>
                </a:solidFill>
                <a:latin typeface="Barlow" panose="00000500000000000000" pitchFamily="2" charset="-18"/>
              </a:rPr>
              <a:t>: </a:t>
            </a:r>
            <a:endParaRPr lang="en-GB" sz="2000" dirty="0">
              <a:solidFill>
                <a:schemeClr val="tx1"/>
              </a:solidFill>
              <a:latin typeface="Barlow" panose="00000500000000000000" pitchFamily="2" charset="-18"/>
            </a:endParaRPr>
          </a:p>
        </p:txBody>
      </p:sp>
      <p:sp>
        <p:nvSpPr>
          <p:cNvPr id="22" name="Rechteck 19">
            <a:extLst>
              <a:ext uri="{FF2B5EF4-FFF2-40B4-BE49-F238E27FC236}">
                <a16:creationId xmlns:a16="http://schemas.microsoft.com/office/drawing/2014/main" id="{EF8F2375-6961-AED6-F274-623A8BFE5574}"/>
              </a:ext>
            </a:extLst>
          </p:cNvPr>
          <p:cNvSpPr/>
          <p:nvPr/>
        </p:nvSpPr>
        <p:spPr>
          <a:xfrm>
            <a:off x="1944000" y="16954882"/>
            <a:ext cx="11672447" cy="68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rgbClr val="007753"/>
                </a:solidFill>
                <a:latin typeface="Barlow ExtraBold" panose="00000900000000000000" pitchFamily="2" charset="0"/>
              </a:rPr>
              <a:t>EXPECTED RESULTS</a:t>
            </a:r>
          </a:p>
        </p:txBody>
      </p:sp>
      <p:sp>
        <p:nvSpPr>
          <p:cNvPr id="28" name="Rechteck: abgerundete Ecken 27">
            <a:extLst>
              <a:ext uri="{FF2B5EF4-FFF2-40B4-BE49-F238E27FC236}">
                <a16:creationId xmlns:a16="http://schemas.microsoft.com/office/drawing/2014/main" id="{9AB56701-6A20-0C95-C0C9-EFA713F4E074}"/>
              </a:ext>
            </a:extLst>
          </p:cNvPr>
          <p:cNvSpPr/>
          <p:nvPr/>
        </p:nvSpPr>
        <p:spPr>
          <a:xfrm>
            <a:off x="2045368" y="19937052"/>
            <a:ext cx="12125987" cy="1764000"/>
          </a:xfrm>
          <a:prstGeom prst="roundRect">
            <a:avLst/>
          </a:prstGeom>
          <a:solidFill>
            <a:srgbClr val="00775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a:r>
              <a:rPr lang="en-GB" sz="3800" b="1" dirty="0">
                <a:solidFill>
                  <a:schemeClr val="tx1"/>
                </a:solidFill>
                <a:latin typeface="Barlow" panose="00000500000000000000" pitchFamily="2" charset="-18"/>
              </a:rPr>
              <a:t>ECOLOGIC </a:t>
            </a:r>
            <a:r>
              <a:rPr lang="en-GB" sz="3800" dirty="0">
                <a:solidFill>
                  <a:schemeClr val="tx1"/>
                </a:solidFill>
                <a:latin typeface="Barlow" panose="00000500000000000000" pitchFamily="2" charset="-18"/>
              </a:rPr>
              <a:t>- Reduction of direct CO₂ emission</a:t>
            </a:r>
          </a:p>
          <a:p>
            <a:pPr marL="180000"/>
            <a:r>
              <a:rPr lang="en-GB" sz="3800" dirty="0">
                <a:solidFill>
                  <a:schemeClr val="tx1"/>
                </a:solidFill>
                <a:latin typeface="Barlow" panose="00000500000000000000" pitchFamily="2" charset="-18"/>
              </a:rPr>
              <a:t>Zero tailpipe emissions</a:t>
            </a:r>
            <a:endParaRPr lang="de-AT" sz="3800" dirty="0"/>
          </a:p>
        </p:txBody>
      </p:sp>
      <p:sp>
        <p:nvSpPr>
          <p:cNvPr id="33" name="Rechteck: abgerundete Ecken 32">
            <a:extLst>
              <a:ext uri="{FF2B5EF4-FFF2-40B4-BE49-F238E27FC236}">
                <a16:creationId xmlns:a16="http://schemas.microsoft.com/office/drawing/2014/main" id="{802E9443-C568-EE3B-5902-61B8250BB8DC}"/>
              </a:ext>
            </a:extLst>
          </p:cNvPr>
          <p:cNvSpPr/>
          <p:nvPr/>
        </p:nvSpPr>
        <p:spPr>
          <a:xfrm>
            <a:off x="2045369" y="18057203"/>
            <a:ext cx="12125987" cy="1764000"/>
          </a:xfrm>
          <a:prstGeom prst="round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lvl="0"/>
            <a:r>
              <a:rPr lang="en-GB" sz="3800" b="1" dirty="0">
                <a:solidFill>
                  <a:schemeClr val="tx1"/>
                </a:solidFill>
                <a:latin typeface="Barlow" panose="00000500000000000000" pitchFamily="2" charset="-18"/>
              </a:rPr>
              <a:t>ECONOMIC </a:t>
            </a:r>
            <a:r>
              <a:rPr lang="en-GB" sz="3800" dirty="0">
                <a:solidFill>
                  <a:schemeClr val="tx1"/>
                </a:solidFill>
                <a:latin typeface="Barlow" panose="00000500000000000000" pitchFamily="2" charset="-18"/>
              </a:rPr>
              <a:t>-</a:t>
            </a:r>
            <a:r>
              <a:rPr lang="en-GB" sz="3800" b="1" dirty="0">
                <a:solidFill>
                  <a:schemeClr val="tx1"/>
                </a:solidFill>
                <a:latin typeface="Barlow" panose="00000500000000000000" pitchFamily="2" charset="-18"/>
              </a:rPr>
              <a:t> </a:t>
            </a:r>
            <a:r>
              <a:rPr lang="en-GB" sz="3800" dirty="0">
                <a:solidFill>
                  <a:schemeClr val="tx1"/>
                </a:solidFill>
                <a:latin typeface="Barlow" panose="00000500000000000000" pitchFamily="2" charset="-18"/>
              </a:rPr>
              <a:t>Comparable or slightly lower delivery cost per parcel; no increase in total logistics cost</a:t>
            </a:r>
            <a:endParaRPr lang="de-AT" sz="3800" dirty="0">
              <a:solidFill>
                <a:schemeClr val="tx1"/>
              </a:solidFill>
              <a:latin typeface="Barlow" panose="00000500000000000000" pitchFamily="2" charset="-18"/>
            </a:endParaRPr>
          </a:p>
        </p:txBody>
      </p:sp>
      <p:sp>
        <p:nvSpPr>
          <p:cNvPr id="34" name="Rechteck: abgerundete Ecken 33">
            <a:extLst>
              <a:ext uri="{FF2B5EF4-FFF2-40B4-BE49-F238E27FC236}">
                <a16:creationId xmlns:a16="http://schemas.microsoft.com/office/drawing/2014/main" id="{9D9281A2-2CDF-115A-B76D-3E6E905961CC}"/>
              </a:ext>
            </a:extLst>
          </p:cNvPr>
          <p:cNvSpPr/>
          <p:nvPr/>
        </p:nvSpPr>
        <p:spPr>
          <a:xfrm>
            <a:off x="2045368" y="21816901"/>
            <a:ext cx="12125987" cy="1764000"/>
          </a:xfrm>
          <a:prstGeom prst="roundRect">
            <a:avLst/>
          </a:prstGeom>
          <a:solidFill>
            <a:srgbClr val="E1C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a:r>
              <a:rPr lang="en-GB" sz="3800" b="1" dirty="0">
                <a:solidFill>
                  <a:schemeClr val="tx1"/>
                </a:solidFill>
                <a:latin typeface="Barlow" panose="00000500000000000000" pitchFamily="2" charset="-18"/>
              </a:rPr>
              <a:t>SOCIAL </a:t>
            </a:r>
            <a:r>
              <a:rPr lang="en-GB" sz="3800" dirty="0">
                <a:solidFill>
                  <a:schemeClr val="tx1"/>
                </a:solidFill>
                <a:latin typeface="Barlow" panose="00000500000000000000" pitchFamily="2" charset="-18"/>
              </a:rPr>
              <a:t>- Reliable daily operation of e-scooter deliveries; further automized digital data ex-change with less manual correction needs.</a:t>
            </a:r>
            <a:endParaRPr lang="de-AT" sz="3800" dirty="0">
              <a:solidFill>
                <a:schemeClr val="tx1"/>
              </a:solidFill>
              <a:latin typeface="Barlow" panose="00000500000000000000" pitchFamily="2" charset="-18"/>
            </a:endParaRPr>
          </a:p>
        </p:txBody>
      </p:sp>
      <p:sp>
        <p:nvSpPr>
          <p:cNvPr id="6" name="Textfeld 22">
            <a:extLst>
              <a:ext uri="{FF2B5EF4-FFF2-40B4-BE49-F238E27FC236}">
                <a16:creationId xmlns:a16="http://schemas.microsoft.com/office/drawing/2014/main" id="{7A0D8077-F54D-7E78-4893-2AEF0DB4E8E6}"/>
              </a:ext>
            </a:extLst>
          </p:cNvPr>
          <p:cNvSpPr txBox="1"/>
          <p:nvPr/>
        </p:nvSpPr>
        <p:spPr>
          <a:xfrm>
            <a:off x="16307488" y="12763057"/>
            <a:ext cx="10942588" cy="3016210"/>
          </a:xfrm>
          <a:prstGeom prst="rect">
            <a:avLst/>
          </a:prstGeom>
          <a:noFill/>
        </p:spPr>
        <p:txBody>
          <a:bodyPr wrap="square">
            <a:spAutoFit/>
          </a:bodyPr>
          <a:lstStyle/>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CO₂ emission reduction</a:t>
            </a:r>
          </a:p>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Operational efficiency</a:t>
            </a:r>
          </a:p>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Digital integration</a:t>
            </a:r>
          </a:p>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Economic feasibility</a:t>
            </a:r>
          </a:p>
          <a:p>
            <a:pPr marL="571500" lvl="0" indent="-571500">
              <a:buClr>
                <a:srgbClr val="007753"/>
              </a:buClr>
              <a:buBlip>
                <a:blip>
                  <a:extLst>
                    <a:ext uri="{96DAC541-7B7A-43D3-8B79-37D633B846F1}">
                      <asvg:svgBlip xmlns:asvg="http://schemas.microsoft.com/office/drawing/2016/SVG/main" r:embed="rId6"/>
                    </a:ext>
                  </a:extLst>
                </a:blip>
              </a:buBlip>
            </a:pPr>
            <a:r>
              <a:rPr lang="en-GB" sz="3800" dirty="0">
                <a:latin typeface="Barlow" panose="00000500000000000000" pitchFamily="2" charset="-18"/>
              </a:rPr>
              <a:t>Scalability and Replicability</a:t>
            </a:r>
            <a:endParaRPr lang="en-US" sz="3800" dirty="0">
              <a:latin typeface="Barlow" panose="00000500000000000000" pitchFamily="2" charset="-18"/>
            </a:endParaRPr>
          </a:p>
        </p:txBody>
      </p:sp>
      <p:sp>
        <p:nvSpPr>
          <p:cNvPr id="17" name="Rechteck 19">
            <a:extLst>
              <a:ext uri="{FF2B5EF4-FFF2-40B4-BE49-F238E27FC236}">
                <a16:creationId xmlns:a16="http://schemas.microsoft.com/office/drawing/2014/main" id="{8D389246-C555-ECFD-52C7-1ED8C02519B0}"/>
              </a:ext>
            </a:extLst>
          </p:cNvPr>
          <p:cNvSpPr/>
          <p:nvPr/>
        </p:nvSpPr>
        <p:spPr>
          <a:xfrm>
            <a:off x="16293034" y="12026580"/>
            <a:ext cx="11672447"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rgbClr val="007753"/>
                </a:solidFill>
                <a:latin typeface="Barlow ExtraBold" panose="00000900000000000000" pitchFamily="2" charset="0"/>
              </a:rPr>
              <a:t>OBJECTIVES</a:t>
            </a:r>
          </a:p>
        </p:txBody>
      </p:sp>
      <p:grpSp>
        <p:nvGrpSpPr>
          <p:cNvPr id="20" name="Gruppieren 19">
            <a:extLst>
              <a:ext uri="{FF2B5EF4-FFF2-40B4-BE49-F238E27FC236}">
                <a16:creationId xmlns:a16="http://schemas.microsoft.com/office/drawing/2014/main" id="{28400D16-6F9C-B7BB-14B9-5C6B0E645B84}"/>
              </a:ext>
            </a:extLst>
          </p:cNvPr>
          <p:cNvGrpSpPr/>
          <p:nvPr/>
        </p:nvGrpSpPr>
        <p:grpSpPr>
          <a:xfrm>
            <a:off x="1488914" y="24418028"/>
            <a:ext cx="13321010" cy="4504637"/>
            <a:chOff x="15897185" y="11651608"/>
            <a:chExt cx="13321010" cy="4504637"/>
          </a:xfrm>
        </p:grpSpPr>
        <p:sp>
          <p:nvSpPr>
            <p:cNvPr id="21" name="Freihandform: Form 20">
              <a:extLst>
                <a:ext uri="{FF2B5EF4-FFF2-40B4-BE49-F238E27FC236}">
                  <a16:creationId xmlns:a16="http://schemas.microsoft.com/office/drawing/2014/main" id="{B088AC1D-6ADC-7589-D08E-DF9CBE48DC32}"/>
                </a:ext>
              </a:extLst>
            </p:cNvPr>
            <p:cNvSpPr/>
            <p:nvPr/>
          </p:nvSpPr>
          <p:spPr>
            <a:xfrm>
              <a:off x="15898195" y="11651608"/>
              <a:ext cx="13320000" cy="972000"/>
            </a:xfrm>
            <a:custGeom>
              <a:avLst/>
              <a:gdLst>
                <a:gd name="csX0" fmla="*/ 750788 w 13377600"/>
                <a:gd name="csY0" fmla="*/ 0 h 904420"/>
                <a:gd name="csX1" fmla="*/ 12626812 w 13377600"/>
                <a:gd name="csY1" fmla="*/ 0 h 904420"/>
                <a:gd name="csX2" fmla="*/ 13377600 w 13377600"/>
                <a:gd name="csY2" fmla="*/ 750788 h 904420"/>
                <a:gd name="csX3" fmla="*/ 13377600 w 13377600"/>
                <a:gd name="csY3" fmla="*/ 904420 h 904420"/>
                <a:gd name="csX4" fmla="*/ 0 w 13377600"/>
                <a:gd name="csY4" fmla="*/ 904420 h 904420"/>
                <a:gd name="csX5" fmla="*/ 0 w 13377600"/>
                <a:gd name="csY5" fmla="*/ 750788 h 904420"/>
                <a:gd name="csX6" fmla="*/ 750788 w 13377600"/>
                <a:gd name="csY6" fmla="*/ 0 h 9044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77600" h="904420">
                  <a:moveTo>
                    <a:pt x="750788" y="0"/>
                  </a:moveTo>
                  <a:lnTo>
                    <a:pt x="12626812" y="0"/>
                  </a:lnTo>
                  <a:cubicBezTo>
                    <a:pt x="13041461" y="0"/>
                    <a:pt x="13377600" y="336140"/>
                    <a:pt x="13377600" y="750788"/>
                  </a:cubicBezTo>
                  <a:lnTo>
                    <a:pt x="13377600" y="904420"/>
                  </a:lnTo>
                  <a:lnTo>
                    <a:pt x="0" y="904420"/>
                  </a:lnTo>
                  <a:lnTo>
                    <a:pt x="0" y="750788"/>
                  </a:lnTo>
                  <a:cubicBezTo>
                    <a:pt x="0" y="336140"/>
                    <a:pt x="336139" y="0"/>
                    <a:pt x="750788" y="0"/>
                  </a:cubicBezTo>
                  <a:close/>
                </a:path>
              </a:pathLst>
            </a:custGeom>
            <a:solidFill>
              <a:srgbClr val="007752"/>
            </a:solidFill>
            <a:ln w="1016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AT" dirty="0"/>
            </a:p>
          </p:txBody>
        </p:sp>
        <p:sp>
          <p:nvSpPr>
            <p:cNvPr id="27" name="Rechteck 20">
              <a:extLst>
                <a:ext uri="{FF2B5EF4-FFF2-40B4-BE49-F238E27FC236}">
                  <a16:creationId xmlns:a16="http://schemas.microsoft.com/office/drawing/2014/main" id="{41AAF81D-D0C8-5231-93B1-0DD16BE562D4}"/>
                </a:ext>
              </a:extLst>
            </p:cNvPr>
            <p:cNvSpPr/>
            <p:nvPr/>
          </p:nvSpPr>
          <p:spPr>
            <a:xfrm>
              <a:off x="16328690" y="12844928"/>
              <a:ext cx="12859484" cy="2933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tabLst>
                  <a:tab pos="2514600" algn="l"/>
                </a:tabLst>
              </a:pPr>
              <a:r>
                <a:rPr lang="en-GB" sz="3800" dirty="0">
                  <a:solidFill>
                    <a:schemeClr val="tx1"/>
                  </a:solidFill>
                  <a:latin typeface="Barlow SemiBold" panose="00000700000000000000" pitchFamily="2" charset="0"/>
                </a:rPr>
                <a:t>LogPOINT</a:t>
              </a:r>
              <a:r>
                <a:rPr lang="en-GB" sz="3800" b="1" dirty="0">
                  <a:solidFill>
                    <a:schemeClr val="tx1"/>
                  </a:solidFill>
                  <a:latin typeface="Barlow" panose="00000500000000000000" pitchFamily="2" charset="-18"/>
                </a:rPr>
                <a:t>	</a:t>
              </a:r>
              <a:r>
                <a:rPr lang="en-US" sz="3800" dirty="0">
                  <a:solidFill>
                    <a:schemeClr val="tx1"/>
                  </a:solidFill>
                  <a:latin typeface="Barlow" panose="00000500000000000000" pitchFamily="2" charset="-18"/>
                </a:rPr>
                <a:t>Fulfilment hub operator coordinating parcel 	preparation, data exchange and pilot monitoring</a:t>
              </a:r>
              <a:endParaRPr lang="pl-PL" sz="3800" dirty="0">
                <a:solidFill>
                  <a:schemeClr val="tx1"/>
                </a:solidFill>
                <a:latin typeface="Barlow" panose="00000500000000000000" pitchFamily="2" charset="-18"/>
              </a:endParaRPr>
            </a:p>
            <a:p>
              <a:pPr>
                <a:tabLst>
                  <a:tab pos="2514600" algn="l"/>
                </a:tabLst>
              </a:pPr>
              <a:r>
                <a:rPr lang="en-US" sz="3800" dirty="0">
                  <a:solidFill>
                    <a:schemeClr val="tx1"/>
                  </a:solidFill>
                  <a:latin typeface="Barlow SemiBold" panose="00000700000000000000" pitchFamily="2" charset="0"/>
                </a:rPr>
                <a:t>La </a:t>
              </a:r>
              <a:r>
                <a:rPr lang="en-US" sz="3800" dirty="0" err="1">
                  <a:solidFill>
                    <a:schemeClr val="tx1"/>
                  </a:solidFill>
                  <a:latin typeface="Barlow SemiBold" panose="00000700000000000000" pitchFamily="2" charset="0"/>
                </a:rPr>
                <a:t>Vialla</a:t>
              </a:r>
              <a:r>
                <a:rPr lang="en-US" sz="3800" b="1" dirty="0">
                  <a:solidFill>
                    <a:schemeClr val="tx1"/>
                  </a:solidFill>
                  <a:latin typeface="Barlow" panose="00000500000000000000" pitchFamily="2" charset="-18"/>
                </a:rPr>
                <a:t>	</a:t>
              </a:r>
              <a:r>
                <a:rPr lang="en-US" sz="3800" dirty="0">
                  <a:solidFill>
                    <a:schemeClr val="tx1"/>
                  </a:solidFill>
                  <a:latin typeface="Barlow" panose="00000500000000000000" pitchFamily="2" charset="-18"/>
                </a:rPr>
                <a:t>and other bio-food suppliers </a:t>
              </a:r>
              <a:endParaRPr lang="pl-PL" sz="3800" dirty="0">
                <a:solidFill>
                  <a:schemeClr val="tx1"/>
                </a:solidFill>
                <a:latin typeface="Barlow" panose="00000500000000000000" pitchFamily="2" charset="-18"/>
              </a:endParaRPr>
            </a:p>
            <a:p>
              <a:pPr>
                <a:tabLst>
                  <a:tab pos="2514600" algn="l"/>
                </a:tabLst>
              </a:pPr>
              <a:r>
                <a:rPr lang="de-DE" sz="3800" dirty="0">
                  <a:solidFill>
                    <a:schemeClr val="tx1"/>
                  </a:solidFill>
                  <a:latin typeface="Barlow SemiBold" panose="00000700000000000000" pitchFamily="2" charset="0"/>
                </a:rPr>
                <a:t>Veloce	</a:t>
              </a:r>
              <a:r>
                <a:rPr lang="de-DE" sz="3800" dirty="0">
                  <a:solidFill>
                    <a:schemeClr val="tx1"/>
                  </a:solidFill>
                  <a:latin typeface="Barlow" panose="00000500000000000000" pitchFamily="2" charset="0"/>
                </a:rPr>
                <a:t>Bicycle </a:t>
              </a:r>
              <a:r>
                <a:rPr lang="de-DE" sz="3800" dirty="0" err="1">
                  <a:solidFill>
                    <a:schemeClr val="tx1"/>
                  </a:solidFill>
                  <a:latin typeface="Barlow" panose="00000500000000000000" pitchFamily="2" charset="0"/>
                </a:rPr>
                <a:t>courier</a:t>
              </a:r>
              <a:r>
                <a:rPr lang="de-DE" sz="3800" dirty="0">
                  <a:solidFill>
                    <a:schemeClr val="tx1"/>
                  </a:solidFill>
                  <a:latin typeface="Barlow" panose="00000500000000000000" pitchFamily="2" charset="0"/>
                </a:rPr>
                <a:t> </a:t>
              </a:r>
              <a:r>
                <a:rPr lang="de-DE" sz="3800" dirty="0" err="1">
                  <a:solidFill>
                    <a:schemeClr val="tx1"/>
                  </a:solidFill>
                  <a:latin typeface="Barlow" panose="00000500000000000000" pitchFamily="2" charset="0"/>
                </a:rPr>
                <a:t>service</a:t>
              </a:r>
              <a:r>
                <a:rPr lang="de-DE" sz="3800" dirty="0">
                  <a:solidFill>
                    <a:schemeClr val="tx1"/>
                  </a:solidFill>
                  <a:latin typeface="Barlow" panose="00000500000000000000" pitchFamily="2" charset="0"/>
                </a:rPr>
                <a:t> for </a:t>
              </a:r>
              <a:r>
                <a:rPr lang="de-DE" sz="3800" dirty="0" err="1">
                  <a:solidFill>
                    <a:schemeClr val="tx1"/>
                  </a:solidFill>
                  <a:latin typeface="Barlow" panose="00000500000000000000" pitchFamily="2" charset="0"/>
                </a:rPr>
                <a:t>transport</a:t>
              </a:r>
              <a:endParaRPr lang="pl-PL" sz="3800" dirty="0">
                <a:solidFill>
                  <a:schemeClr val="tx1"/>
                </a:solidFill>
                <a:latin typeface="Barlow" panose="00000500000000000000" pitchFamily="2" charset="0"/>
              </a:endParaRPr>
            </a:p>
            <a:p>
              <a:pPr>
                <a:tabLst>
                  <a:tab pos="2514600" algn="l"/>
                </a:tabLst>
              </a:pPr>
              <a:r>
                <a:rPr lang="de-DE" sz="3800" dirty="0">
                  <a:solidFill>
                    <a:schemeClr val="tx1"/>
                  </a:solidFill>
                  <a:latin typeface="Barlow SemiBold" panose="00000700000000000000" pitchFamily="2" charset="0"/>
                </a:rPr>
                <a:t>ECONSULT </a:t>
              </a:r>
              <a:r>
                <a:rPr lang="de-DE" sz="3800" b="1" dirty="0">
                  <a:solidFill>
                    <a:schemeClr val="tx1"/>
                  </a:solidFill>
                  <a:latin typeface="Barlow" panose="00000500000000000000" pitchFamily="2" charset="-18"/>
                </a:rPr>
                <a:t>	</a:t>
              </a:r>
              <a:r>
                <a:rPr lang="de-DE" sz="3800" dirty="0">
                  <a:solidFill>
                    <a:schemeClr val="tx1"/>
                  </a:solidFill>
                  <a:latin typeface="Barlow" panose="00000500000000000000" pitchFamily="2" charset="-18"/>
                </a:rPr>
                <a:t>Data </a:t>
              </a:r>
              <a:r>
                <a:rPr lang="de-DE" sz="3800" dirty="0" err="1">
                  <a:solidFill>
                    <a:schemeClr val="tx1"/>
                  </a:solidFill>
                  <a:latin typeface="Barlow" panose="00000500000000000000" pitchFamily="2" charset="-18"/>
                </a:rPr>
                <a:t>analysis</a:t>
              </a:r>
              <a:endParaRPr lang="de-AT" sz="3800" dirty="0">
                <a:solidFill>
                  <a:schemeClr val="tx1"/>
                </a:solidFill>
                <a:latin typeface="Barlow" panose="00000500000000000000" pitchFamily="2" charset="-18"/>
              </a:endParaRPr>
            </a:p>
          </p:txBody>
        </p:sp>
        <p:sp>
          <p:nvSpPr>
            <p:cNvPr id="30" name="Rechteck 19">
              <a:extLst>
                <a:ext uri="{FF2B5EF4-FFF2-40B4-BE49-F238E27FC236}">
                  <a16:creationId xmlns:a16="http://schemas.microsoft.com/office/drawing/2014/main" id="{FFF5114F-9F18-D1A6-CA07-D0FE058B4936}"/>
                </a:ext>
              </a:extLst>
            </p:cNvPr>
            <p:cNvSpPr/>
            <p:nvPr/>
          </p:nvSpPr>
          <p:spPr>
            <a:xfrm>
              <a:off x="16329927" y="11718395"/>
              <a:ext cx="7673184" cy="796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4800" dirty="0">
                  <a:solidFill>
                    <a:schemeClr val="bg1"/>
                  </a:solidFill>
                  <a:latin typeface="Barlow ExtraBold" panose="00000900000000000000" pitchFamily="2" charset="0"/>
                </a:rPr>
                <a:t>ORGANIZATIONS INVOLVED</a:t>
              </a:r>
            </a:p>
          </p:txBody>
        </p:sp>
        <p:sp>
          <p:nvSpPr>
            <p:cNvPr id="36" name="Rechteck: abgerundete Ecken 35">
              <a:extLst>
                <a:ext uri="{FF2B5EF4-FFF2-40B4-BE49-F238E27FC236}">
                  <a16:creationId xmlns:a16="http://schemas.microsoft.com/office/drawing/2014/main" id="{72157CA7-A77B-06B6-F174-D3954B6ACF83}"/>
                </a:ext>
              </a:extLst>
            </p:cNvPr>
            <p:cNvSpPr/>
            <p:nvPr/>
          </p:nvSpPr>
          <p:spPr>
            <a:xfrm>
              <a:off x="15897185" y="11651608"/>
              <a:ext cx="13320000" cy="4504637"/>
            </a:xfrm>
            <a:prstGeom prst="roundRect">
              <a:avLst/>
            </a:prstGeom>
            <a:noFill/>
            <a:ln w="57150">
              <a:solidFill>
                <a:srgbClr val="007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pic>
        <p:nvPicPr>
          <p:cNvPr id="35" name="Grafik 34">
            <a:extLst>
              <a:ext uri="{FF2B5EF4-FFF2-40B4-BE49-F238E27FC236}">
                <a16:creationId xmlns:a16="http://schemas.microsoft.com/office/drawing/2014/main" id="{3E49348F-F3A1-1F04-E781-4D03FA9AB273}"/>
              </a:ext>
            </a:extLst>
          </p:cNvPr>
          <p:cNvPicPr>
            <a:picLocks noChangeAspect="1"/>
          </p:cNvPicPr>
          <p:nvPr/>
        </p:nvPicPr>
        <p:blipFill>
          <a:blip r:embed="rId7"/>
          <a:srcRect l="120" r="2917"/>
          <a:stretch>
            <a:fillRect/>
          </a:stretch>
        </p:blipFill>
        <p:spPr>
          <a:xfrm>
            <a:off x="21896527" y="25685092"/>
            <a:ext cx="7344094" cy="10978408"/>
          </a:xfrm>
          <a:prstGeom prst="roundRect">
            <a:avLst>
              <a:gd name="adj" fmla="val 12136"/>
            </a:avLst>
          </a:prstGeom>
        </p:spPr>
      </p:pic>
    </p:spTree>
    <p:extLst>
      <p:ext uri="{BB962C8B-B14F-4D97-AF65-F5344CB8AC3E}">
        <p14:creationId xmlns:p14="http://schemas.microsoft.com/office/powerpoint/2010/main" val="1970216626"/>
      </p:ext>
    </p:extLst>
  </p:cSld>
  <p:clrMapOvr>
    <a:masterClrMapping/>
  </p:clrMapOvr>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yw pakietu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378</Words>
  <Application>Microsoft Office PowerPoint</Application>
  <PresentationFormat>Benutzerdefiniert</PresentationFormat>
  <Paragraphs>61</Paragraphs>
  <Slides>1</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Aptos</vt:lpstr>
      <vt:lpstr>Aptos Display</vt:lpstr>
      <vt:lpstr>Arial</vt:lpstr>
      <vt:lpstr>Barlow</vt:lpstr>
      <vt:lpstr>Barlow ExtraBold</vt:lpstr>
      <vt:lpstr>Barlow SemiBold</vt:lpstr>
      <vt:lpstr>Motyw pakietu 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 Sukiasyan | Łukasiewicz – PIT</dc:creator>
  <cp:lastModifiedBy>Gerda Hartmann</cp:lastModifiedBy>
  <cp:revision>66</cp:revision>
  <dcterms:created xsi:type="dcterms:W3CDTF">2025-10-15T12:43:45Z</dcterms:created>
  <dcterms:modified xsi:type="dcterms:W3CDTF">2026-04-07T10:32:59Z</dcterms:modified>
</cp:coreProperties>
</file>